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4" r:id="rId1"/>
  </p:sldMasterIdLst>
  <p:notesMasterIdLst>
    <p:notesMasterId r:id="rId23"/>
  </p:notesMasterIdLst>
  <p:sldIdLst>
    <p:sldId id="256" r:id="rId2"/>
    <p:sldId id="283" r:id="rId3"/>
    <p:sldId id="282" r:id="rId4"/>
    <p:sldId id="262" r:id="rId5"/>
    <p:sldId id="269" r:id="rId6"/>
    <p:sldId id="279" r:id="rId7"/>
    <p:sldId id="257" r:id="rId8"/>
    <p:sldId id="281" r:id="rId9"/>
    <p:sldId id="265" r:id="rId10"/>
    <p:sldId id="264" r:id="rId11"/>
    <p:sldId id="263" r:id="rId12"/>
    <p:sldId id="267" r:id="rId13"/>
    <p:sldId id="270" r:id="rId14"/>
    <p:sldId id="272" r:id="rId15"/>
    <p:sldId id="274" r:id="rId16"/>
    <p:sldId id="276" r:id="rId17"/>
    <p:sldId id="275" r:id="rId18"/>
    <p:sldId id="277" r:id="rId19"/>
    <p:sldId id="266" r:id="rId20"/>
    <p:sldId id="268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D9685F-256D-4A17-B557-5F788DC23E2A}">
          <p14:sldIdLst>
            <p14:sldId id="256"/>
            <p14:sldId id="283"/>
            <p14:sldId id="282"/>
            <p14:sldId id="262"/>
            <p14:sldId id="269"/>
            <p14:sldId id="279"/>
            <p14:sldId id="257"/>
            <p14:sldId id="281"/>
            <p14:sldId id="265"/>
            <p14:sldId id="264"/>
            <p14:sldId id="263"/>
            <p14:sldId id="267"/>
            <p14:sldId id="270"/>
            <p14:sldId id="272"/>
            <p14:sldId id="274"/>
            <p14:sldId id="276"/>
            <p14:sldId id="275"/>
            <p14:sldId id="277"/>
            <p14:sldId id="266"/>
            <p14:sldId id="268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ogo Ribeiro" initials="DR" lastIdx="1" clrIdx="0">
    <p:extLst>
      <p:ext uri="{19B8F6BF-5375-455C-9EA6-DF929625EA0E}">
        <p15:presenceInfo xmlns:p15="http://schemas.microsoft.com/office/powerpoint/2012/main" userId="S::A46307@alunos.isel.pt::2801e7b1-7b4d-46cf-8a76-cf3850f0171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3EAE2"/>
    <a:srgbClr val="151B34"/>
    <a:srgbClr val="DF7931"/>
    <a:srgbClr val="DFE24A"/>
    <a:srgbClr val="1A1E42"/>
    <a:srgbClr val="FFFF00"/>
    <a:srgbClr val="75B84F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9880CF-E972-4BCE-9A6C-D146D45F5035}" v="29" dt="2021-06-07T04:00:41.870"/>
  </p1510:revLst>
</p1510:revInfo>
</file>

<file path=ppt/tableStyles.xml><?xml version="1.0" encoding="utf-8"?>
<a:tblStyleLst xmlns:a="http://schemas.openxmlformats.org/drawingml/2006/main" def="{D27443EC-1AAE-45C0-B7F0-332CE9F23060}">
  <a:tblStyle styleId="{D27443EC-1AAE-45C0-B7F0-332CE9F230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6" autoAdjust="0"/>
    <p:restoredTop sz="79906" autoAdjust="0"/>
  </p:normalViewPr>
  <p:slideViewPr>
    <p:cSldViewPr snapToGrid="0">
      <p:cViewPr varScale="1">
        <p:scale>
          <a:sx n="101" d="100"/>
          <a:sy n="101" d="100"/>
        </p:scale>
        <p:origin x="10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OGO" userId="9e0960ff-2bc4-48d9-b356-7d2a4a2be80d" providerId="ADAL" clId="{519880CF-E972-4BCE-9A6C-D146D45F5035}"/>
    <pc:docChg chg="undo custSel addSld delSld modSld modSection">
      <pc:chgData name="DIOGO" userId="9e0960ff-2bc4-48d9-b356-7d2a4a2be80d" providerId="ADAL" clId="{519880CF-E972-4BCE-9A6C-D146D45F5035}" dt="2021-06-07T05:04:23.360" v="7045" actId="20577"/>
      <pc:docMkLst>
        <pc:docMk/>
      </pc:docMkLst>
      <pc:sldChg chg="delSp modSp mod modNotesTx">
        <pc:chgData name="DIOGO" userId="9e0960ff-2bc4-48d9-b356-7d2a4a2be80d" providerId="ADAL" clId="{519880CF-E972-4BCE-9A6C-D146D45F5035}" dt="2021-06-07T03:39:52.874" v="4516" actId="478"/>
        <pc:sldMkLst>
          <pc:docMk/>
          <pc:sldMk cId="0" sldId="256"/>
        </pc:sldMkLst>
        <pc:spChg chg="mod">
          <ac:chgData name="DIOGO" userId="9e0960ff-2bc4-48d9-b356-7d2a4a2be80d" providerId="ADAL" clId="{519880CF-E972-4BCE-9A6C-D146D45F5035}" dt="2021-06-06T22:45:02.858" v="100" actId="20577"/>
          <ac:spMkLst>
            <pc:docMk/>
            <pc:sldMk cId="0" sldId="256"/>
            <ac:spMk id="148" creationId="{00000000-0000-0000-0000-000000000000}"/>
          </ac:spMkLst>
        </pc:spChg>
        <pc:picChg chg="del">
          <ac:chgData name="DIOGO" userId="9e0960ff-2bc4-48d9-b356-7d2a4a2be80d" providerId="ADAL" clId="{519880CF-E972-4BCE-9A6C-D146D45F5035}" dt="2021-06-07T03:39:52.874" v="4516" actId="478"/>
          <ac:picMkLst>
            <pc:docMk/>
            <pc:sldMk cId="0" sldId="256"/>
            <ac:picMk id="13" creationId="{ACE3B76C-A64C-4A14-A05A-0CFCA245AF23}"/>
          </ac:picMkLst>
        </pc:picChg>
      </pc:sldChg>
      <pc:sldChg chg="addSp delSp modSp mod modNotesTx">
        <pc:chgData name="DIOGO" userId="9e0960ff-2bc4-48d9-b356-7d2a4a2be80d" providerId="ADAL" clId="{519880CF-E972-4BCE-9A6C-D146D45F5035}" dt="2021-06-07T03:16:55.058" v="3607" actId="20577"/>
        <pc:sldMkLst>
          <pc:docMk/>
          <pc:sldMk cId="0" sldId="257"/>
        </pc:sldMkLst>
        <pc:spChg chg="mod">
          <ac:chgData name="DIOGO" userId="9e0960ff-2bc4-48d9-b356-7d2a4a2be80d" providerId="ADAL" clId="{519880CF-E972-4BCE-9A6C-D146D45F5035}" dt="2021-05-25T04:55:35.755" v="53" actId="20577"/>
          <ac:spMkLst>
            <pc:docMk/>
            <pc:sldMk cId="0" sldId="257"/>
            <ac:spMk id="156" creationId="{00000000-0000-0000-0000-000000000000}"/>
          </ac:spMkLst>
        </pc:spChg>
        <pc:picChg chg="add del mod modCrop">
          <ac:chgData name="DIOGO" userId="9e0960ff-2bc4-48d9-b356-7d2a4a2be80d" providerId="ADAL" clId="{519880CF-E972-4BCE-9A6C-D146D45F5035}" dt="2021-05-25T05:46:23.596" v="67" actId="478"/>
          <ac:picMkLst>
            <pc:docMk/>
            <pc:sldMk cId="0" sldId="257"/>
            <ac:picMk id="4" creationId="{EC189996-4411-4B09-85AD-5B68DCEC40C8}"/>
          </ac:picMkLst>
        </pc:picChg>
        <pc:picChg chg="del mod">
          <ac:chgData name="DIOGO" userId="9e0960ff-2bc4-48d9-b356-7d2a4a2be80d" providerId="ADAL" clId="{519880CF-E972-4BCE-9A6C-D146D45F5035}" dt="2021-05-25T04:27:02.111" v="1" actId="478"/>
          <ac:picMkLst>
            <pc:docMk/>
            <pc:sldMk cId="0" sldId="257"/>
            <ac:picMk id="6" creationId="{93754942-3049-48DF-93B8-A0DAE6738FED}"/>
          </ac:picMkLst>
        </pc:picChg>
        <pc:picChg chg="add del mod">
          <ac:chgData name="DIOGO" userId="9e0960ff-2bc4-48d9-b356-7d2a4a2be80d" providerId="ADAL" clId="{519880CF-E972-4BCE-9A6C-D146D45F5035}" dt="2021-05-25T05:34:06.576" v="64" actId="478"/>
          <ac:picMkLst>
            <pc:docMk/>
            <pc:sldMk cId="0" sldId="257"/>
            <ac:picMk id="7" creationId="{2EE0B2A3-290F-48AA-946D-8F631F327443}"/>
          </ac:picMkLst>
        </pc:picChg>
        <pc:picChg chg="add del mod">
          <ac:chgData name="DIOGO" userId="9e0960ff-2bc4-48d9-b356-7d2a4a2be80d" providerId="ADAL" clId="{519880CF-E972-4BCE-9A6C-D146D45F5035}" dt="2021-05-25T05:46:42.512" v="74" actId="21"/>
          <ac:picMkLst>
            <pc:docMk/>
            <pc:sldMk cId="0" sldId="257"/>
            <ac:picMk id="9" creationId="{63B27F97-D132-408B-BACB-DF678C0D0DE2}"/>
          </ac:picMkLst>
        </pc:picChg>
        <pc:picChg chg="add mod">
          <ac:chgData name="DIOGO" userId="9e0960ff-2bc4-48d9-b356-7d2a4a2be80d" providerId="ADAL" clId="{519880CF-E972-4BCE-9A6C-D146D45F5035}" dt="2021-05-25T05:46:47.401" v="75" actId="1076"/>
          <ac:picMkLst>
            <pc:docMk/>
            <pc:sldMk cId="0" sldId="257"/>
            <ac:picMk id="11" creationId="{9C2F46CA-5C24-47DE-AC74-711DEC394758}"/>
          </ac:picMkLst>
        </pc:picChg>
        <pc:picChg chg="del">
          <ac:chgData name="DIOGO" userId="9e0960ff-2bc4-48d9-b356-7d2a4a2be80d" providerId="ADAL" clId="{519880CF-E972-4BCE-9A6C-D146D45F5035}" dt="2021-05-25T04:27:02.710" v="2" actId="478"/>
          <ac:picMkLst>
            <pc:docMk/>
            <pc:sldMk cId="0" sldId="257"/>
            <ac:picMk id="157" creationId="{00000000-0000-0000-0000-000000000000}"/>
          </ac:picMkLst>
        </pc:picChg>
      </pc:sldChg>
      <pc:sldChg chg="add del">
        <pc:chgData name="DIOGO" userId="9e0960ff-2bc4-48d9-b356-7d2a4a2be80d" providerId="ADAL" clId="{519880CF-E972-4BCE-9A6C-D146D45F5035}" dt="2021-05-25T05:33:21.849" v="56" actId="47"/>
        <pc:sldMkLst>
          <pc:docMk/>
          <pc:sldMk cId="0" sldId="258"/>
        </pc:sldMkLst>
      </pc:sldChg>
      <pc:sldChg chg="add del">
        <pc:chgData name="DIOGO" userId="9e0960ff-2bc4-48d9-b356-7d2a4a2be80d" providerId="ADAL" clId="{519880CF-E972-4BCE-9A6C-D146D45F5035}" dt="2021-05-25T05:33:21.849" v="56" actId="47"/>
        <pc:sldMkLst>
          <pc:docMk/>
          <pc:sldMk cId="0" sldId="259"/>
        </pc:sldMkLst>
      </pc:sldChg>
      <pc:sldChg chg="add del">
        <pc:chgData name="DIOGO" userId="9e0960ff-2bc4-48d9-b356-7d2a4a2be80d" providerId="ADAL" clId="{519880CF-E972-4BCE-9A6C-D146D45F5035}" dt="2021-05-25T05:33:21.849" v="56" actId="47"/>
        <pc:sldMkLst>
          <pc:docMk/>
          <pc:sldMk cId="0" sldId="260"/>
        </pc:sldMkLst>
      </pc:sldChg>
      <pc:sldChg chg="add del">
        <pc:chgData name="DIOGO" userId="9e0960ff-2bc4-48d9-b356-7d2a4a2be80d" providerId="ADAL" clId="{519880CF-E972-4BCE-9A6C-D146D45F5035}" dt="2021-05-25T05:33:21.849" v="56" actId="47"/>
        <pc:sldMkLst>
          <pc:docMk/>
          <pc:sldMk cId="0" sldId="261"/>
        </pc:sldMkLst>
      </pc:sldChg>
      <pc:sldChg chg="modNotesTx">
        <pc:chgData name="DIOGO" userId="9e0960ff-2bc4-48d9-b356-7d2a4a2be80d" providerId="ADAL" clId="{519880CF-E972-4BCE-9A6C-D146D45F5035}" dt="2021-06-06T23:35:07.599" v="1496" actId="20577"/>
        <pc:sldMkLst>
          <pc:docMk/>
          <pc:sldMk cId="1679343584" sldId="262"/>
        </pc:sldMkLst>
      </pc:sldChg>
      <pc:sldChg chg="modNotesTx">
        <pc:chgData name="DIOGO" userId="9e0960ff-2bc4-48d9-b356-7d2a4a2be80d" providerId="ADAL" clId="{519880CF-E972-4BCE-9A6C-D146D45F5035}" dt="2021-06-07T03:48:25.003" v="5066" actId="20577"/>
        <pc:sldMkLst>
          <pc:docMk/>
          <pc:sldMk cId="1738483361" sldId="263"/>
        </pc:sldMkLst>
      </pc:sldChg>
      <pc:sldChg chg="modNotesTx">
        <pc:chgData name="DIOGO" userId="9e0960ff-2bc4-48d9-b356-7d2a4a2be80d" providerId="ADAL" clId="{519880CF-E972-4BCE-9A6C-D146D45F5035}" dt="2021-06-07T03:40:59.123" v="4536" actId="20577"/>
        <pc:sldMkLst>
          <pc:docMk/>
          <pc:sldMk cId="3703853153" sldId="264"/>
        </pc:sldMkLst>
      </pc:sldChg>
      <pc:sldChg chg="addSp delSp modSp add mod modNotesTx">
        <pc:chgData name="DIOGO" userId="9e0960ff-2bc4-48d9-b356-7d2a4a2be80d" providerId="ADAL" clId="{519880CF-E972-4BCE-9A6C-D146D45F5035}" dt="2021-06-07T03:39:07.578" v="4515" actId="20577"/>
        <pc:sldMkLst>
          <pc:docMk/>
          <pc:sldMk cId="260510872" sldId="265"/>
        </pc:sldMkLst>
        <pc:spChg chg="mod">
          <ac:chgData name="DIOGO" userId="9e0960ff-2bc4-48d9-b356-7d2a4a2be80d" providerId="ADAL" clId="{519880CF-E972-4BCE-9A6C-D146D45F5035}" dt="2021-06-07T03:37:46.764" v="4467" actId="14100"/>
          <ac:spMkLst>
            <pc:docMk/>
            <pc:sldMk cId="260510872" sldId="265"/>
            <ac:spMk id="3" creationId="{65D426E7-EB1E-435D-BEE8-60816D9916A2}"/>
          </ac:spMkLst>
        </pc:spChg>
        <pc:spChg chg="mod">
          <ac:chgData name="DIOGO" userId="9e0960ff-2bc4-48d9-b356-7d2a4a2be80d" providerId="ADAL" clId="{519880CF-E972-4BCE-9A6C-D146D45F5035}" dt="2021-05-25T05:47:10.948" v="94" actId="20577"/>
          <ac:spMkLst>
            <pc:docMk/>
            <pc:sldMk cId="260510872" sldId="265"/>
            <ac:spMk id="156" creationId="{00000000-0000-0000-0000-000000000000}"/>
          </ac:spMkLst>
        </pc:spChg>
        <pc:picChg chg="add mod">
          <ac:chgData name="DIOGO" userId="9e0960ff-2bc4-48d9-b356-7d2a4a2be80d" providerId="ADAL" clId="{519880CF-E972-4BCE-9A6C-D146D45F5035}" dt="2021-05-25T05:47:40.732" v="98"/>
          <ac:picMkLst>
            <pc:docMk/>
            <pc:sldMk cId="260510872" sldId="265"/>
            <ac:picMk id="6" creationId="{901133B0-B0C0-46BE-A6B4-BF07D247712B}"/>
          </ac:picMkLst>
        </pc:picChg>
        <pc:picChg chg="mod">
          <ac:chgData name="DIOGO" userId="9e0960ff-2bc4-48d9-b356-7d2a4a2be80d" providerId="ADAL" clId="{519880CF-E972-4BCE-9A6C-D146D45F5035}" dt="2021-06-07T03:32:42.405" v="4399" actId="14826"/>
          <ac:picMkLst>
            <pc:docMk/>
            <pc:sldMk cId="260510872" sldId="265"/>
            <ac:picMk id="7" creationId="{4695DF8A-9A8A-47F9-9A7C-7A54F6D6BFCB}"/>
          </ac:picMkLst>
        </pc:picChg>
        <pc:picChg chg="del">
          <ac:chgData name="DIOGO" userId="9e0960ff-2bc4-48d9-b356-7d2a4a2be80d" providerId="ADAL" clId="{519880CF-E972-4BCE-9A6C-D146D45F5035}" dt="2021-05-25T05:46:56.107" v="79" actId="478"/>
          <ac:picMkLst>
            <pc:docMk/>
            <pc:sldMk cId="260510872" sldId="265"/>
            <ac:picMk id="11" creationId="{9C2F46CA-5C24-47DE-AC74-711DEC394758}"/>
          </ac:picMkLst>
        </pc:picChg>
        <pc:cxnChg chg="add mod">
          <ac:chgData name="DIOGO" userId="9e0960ff-2bc4-48d9-b356-7d2a4a2be80d" providerId="ADAL" clId="{519880CF-E972-4BCE-9A6C-D146D45F5035}" dt="2021-06-07T03:35:13.064" v="4455" actId="692"/>
          <ac:cxnSpMkLst>
            <pc:docMk/>
            <pc:sldMk cId="260510872" sldId="265"/>
            <ac:cxnSpMk id="5" creationId="{0A2512A2-F37A-4FA1-B38D-4E75C602EF88}"/>
          </ac:cxnSpMkLst>
        </pc:cxnChg>
        <pc:cxnChg chg="add del mod">
          <ac:chgData name="DIOGO" userId="9e0960ff-2bc4-48d9-b356-7d2a4a2be80d" providerId="ADAL" clId="{519880CF-E972-4BCE-9A6C-D146D45F5035}" dt="2021-06-07T03:37:23.859" v="4466" actId="478"/>
          <ac:cxnSpMkLst>
            <pc:docMk/>
            <pc:sldMk cId="260510872" sldId="265"/>
            <ac:cxnSpMk id="11" creationId="{B5AA1349-91BC-47B4-AE91-319F8C075FC1}"/>
          </ac:cxnSpMkLst>
        </pc:cxnChg>
      </pc:sldChg>
      <pc:sldChg chg="modNotesTx">
        <pc:chgData name="DIOGO" userId="9e0960ff-2bc4-48d9-b356-7d2a4a2be80d" providerId="ADAL" clId="{519880CF-E972-4BCE-9A6C-D146D45F5035}" dt="2021-06-07T05:04:04.563" v="7038" actId="20577"/>
        <pc:sldMkLst>
          <pc:docMk/>
          <pc:sldMk cId="2984288073" sldId="266"/>
        </pc:sldMkLst>
      </pc:sldChg>
      <pc:sldChg chg="modNotesTx">
        <pc:chgData name="DIOGO" userId="9e0960ff-2bc4-48d9-b356-7d2a4a2be80d" providerId="ADAL" clId="{519880CF-E972-4BCE-9A6C-D146D45F5035}" dt="2021-06-07T03:57:27.084" v="5888" actId="20577"/>
        <pc:sldMkLst>
          <pc:docMk/>
          <pc:sldMk cId="3158037954" sldId="267"/>
        </pc:sldMkLst>
      </pc:sldChg>
      <pc:sldChg chg="modSp mod modShow">
        <pc:chgData name="DIOGO" userId="9e0960ff-2bc4-48d9-b356-7d2a4a2be80d" providerId="ADAL" clId="{519880CF-E972-4BCE-9A6C-D146D45F5035}" dt="2021-06-07T05:03:43.469" v="7019" actId="2711"/>
        <pc:sldMkLst>
          <pc:docMk/>
          <pc:sldMk cId="4057435280" sldId="268"/>
        </pc:sldMkLst>
        <pc:spChg chg="mod">
          <ac:chgData name="DIOGO" userId="9e0960ff-2bc4-48d9-b356-7d2a4a2be80d" providerId="ADAL" clId="{519880CF-E972-4BCE-9A6C-D146D45F5035}" dt="2021-06-07T05:03:43.469" v="7019" actId="2711"/>
          <ac:spMkLst>
            <pc:docMk/>
            <pc:sldMk cId="4057435280" sldId="268"/>
            <ac:spMk id="3" creationId="{7547B35C-8BC8-4D01-8743-BB754B553158}"/>
          </ac:spMkLst>
        </pc:spChg>
      </pc:sldChg>
      <pc:sldChg chg="modSp mod modNotesTx">
        <pc:chgData name="DIOGO" userId="9e0960ff-2bc4-48d9-b356-7d2a4a2be80d" providerId="ADAL" clId="{519880CF-E972-4BCE-9A6C-D146D45F5035}" dt="2021-06-06T23:46:40.244" v="2185" actId="20577"/>
        <pc:sldMkLst>
          <pc:docMk/>
          <pc:sldMk cId="2244495159" sldId="269"/>
        </pc:sldMkLst>
        <pc:spChg chg="mod">
          <ac:chgData name="DIOGO" userId="9e0960ff-2bc4-48d9-b356-7d2a4a2be80d" providerId="ADAL" clId="{519880CF-E972-4BCE-9A6C-D146D45F5035}" dt="2021-06-06T23:43:59.630" v="2070" actId="20577"/>
          <ac:spMkLst>
            <pc:docMk/>
            <pc:sldMk cId="2244495159" sldId="269"/>
            <ac:spMk id="3" creationId="{7547B35C-8BC8-4D01-8743-BB754B553158}"/>
          </ac:spMkLst>
        </pc:spChg>
      </pc:sldChg>
      <pc:sldChg chg="modNotesTx">
        <pc:chgData name="DIOGO" userId="9e0960ff-2bc4-48d9-b356-7d2a4a2be80d" providerId="ADAL" clId="{519880CF-E972-4BCE-9A6C-D146D45F5035}" dt="2021-06-07T03:57:40.277" v="5900" actId="20577"/>
        <pc:sldMkLst>
          <pc:docMk/>
          <pc:sldMk cId="3447417657" sldId="270"/>
        </pc:sldMkLst>
      </pc:sldChg>
      <pc:sldChg chg="addSp delSp modSp mod modNotesTx">
        <pc:chgData name="DIOGO" userId="9e0960ff-2bc4-48d9-b356-7d2a4a2be80d" providerId="ADAL" clId="{519880CF-E972-4BCE-9A6C-D146D45F5035}" dt="2021-06-07T04:01:01.557" v="6011" actId="20577"/>
        <pc:sldMkLst>
          <pc:docMk/>
          <pc:sldMk cId="3489020405" sldId="272"/>
        </pc:sldMkLst>
        <pc:spChg chg="add del mod">
          <ac:chgData name="DIOGO" userId="9e0960ff-2bc4-48d9-b356-7d2a4a2be80d" providerId="ADAL" clId="{519880CF-E972-4BCE-9A6C-D146D45F5035}" dt="2021-06-07T04:00:07.121" v="5999"/>
          <ac:spMkLst>
            <pc:docMk/>
            <pc:sldMk cId="3489020405" sldId="272"/>
            <ac:spMk id="6" creationId="{08B35580-ADBD-4660-ACAC-F772DE672F86}"/>
          </ac:spMkLst>
        </pc:spChg>
        <pc:spChg chg="del">
          <ac:chgData name="DIOGO" userId="9e0960ff-2bc4-48d9-b356-7d2a4a2be80d" providerId="ADAL" clId="{519880CF-E972-4BCE-9A6C-D146D45F5035}" dt="2021-06-07T03:59:02.498" v="5996" actId="478"/>
          <ac:spMkLst>
            <pc:docMk/>
            <pc:sldMk cId="3489020405" sldId="272"/>
            <ac:spMk id="9" creationId="{35BFA67A-5932-484E-95FD-AB1AD4D2EE32}"/>
          </ac:spMkLst>
        </pc:spChg>
        <pc:picChg chg="add mod">
          <ac:chgData name="DIOGO" userId="9e0960ff-2bc4-48d9-b356-7d2a4a2be80d" providerId="ADAL" clId="{519880CF-E972-4BCE-9A6C-D146D45F5035}" dt="2021-06-07T04:00:40.007" v="6005" actId="1440"/>
          <ac:picMkLst>
            <pc:docMk/>
            <pc:sldMk cId="3489020405" sldId="272"/>
            <ac:picMk id="1026" creationId="{2811A46E-B941-43E0-BC5E-1460CBB8DC33}"/>
          </ac:picMkLst>
        </pc:picChg>
        <pc:picChg chg="mod">
          <ac:chgData name="DIOGO" userId="9e0960ff-2bc4-48d9-b356-7d2a4a2be80d" providerId="ADAL" clId="{519880CF-E972-4BCE-9A6C-D146D45F5035}" dt="2021-06-07T04:00:41.869" v="6006" actId="1076"/>
          <ac:picMkLst>
            <pc:docMk/>
            <pc:sldMk cId="3489020405" sldId="272"/>
            <ac:picMk id="2050" creationId="{6A987604-23B1-4527-854E-651641CF11E4}"/>
          </ac:picMkLst>
        </pc:picChg>
      </pc:sldChg>
      <pc:sldChg chg="mod modShow">
        <pc:chgData name="DIOGO" userId="9e0960ff-2bc4-48d9-b356-7d2a4a2be80d" providerId="ADAL" clId="{519880CF-E972-4BCE-9A6C-D146D45F5035}" dt="2021-06-07T05:03:52.735" v="7020" actId="729"/>
        <pc:sldMkLst>
          <pc:docMk/>
          <pc:sldMk cId="3808399607" sldId="273"/>
        </pc:sldMkLst>
      </pc:sldChg>
      <pc:sldChg chg="modSp mod modNotesTx">
        <pc:chgData name="DIOGO" userId="9e0960ff-2bc4-48d9-b356-7d2a4a2be80d" providerId="ADAL" clId="{519880CF-E972-4BCE-9A6C-D146D45F5035}" dt="2021-06-07T05:00:56.376" v="6855" actId="20577"/>
        <pc:sldMkLst>
          <pc:docMk/>
          <pc:sldMk cId="3422953201" sldId="274"/>
        </pc:sldMkLst>
        <pc:picChg chg="mod">
          <ac:chgData name="DIOGO" userId="9e0960ff-2bc4-48d9-b356-7d2a4a2be80d" providerId="ADAL" clId="{519880CF-E972-4BCE-9A6C-D146D45F5035}" dt="2021-06-07T04:05:10.145" v="6017" actId="1440"/>
          <ac:picMkLst>
            <pc:docMk/>
            <pc:sldMk cId="3422953201" sldId="274"/>
            <ac:picMk id="6" creationId="{30150C6B-2058-4C58-97DE-D2610D456BFC}"/>
          </ac:picMkLst>
        </pc:picChg>
      </pc:sldChg>
      <pc:sldChg chg="modNotesTx">
        <pc:chgData name="DIOGO" userId="9e0960ff-2bc4-48d9-b356-7d2a4a2be80d" providerId="ADAL" clId="{519880CF-E972-4BCE-9A6C-D146D45F5035}" dt="2021-06-07T05:04:23.360" v="7045" actId="20577"/>
        <pc:sldMkLst>
          <pc:docMk/>
          <pc:sldMk cId="3395287128" sldId="276"/>
        </pc:sldMkLst>
      </pc:sldChg>
      <pc:sldChg chg="modNotesTx">
        <pc:chgData name="DIOGO" userId="9e0960ff-2bc4-48d9-b356-7d2a4a2be80d" providerId="ADAL" clId="{519880CF-E972-4BCE-9A6C-D146D45F5035}" dt="2021-06-07T05:04:15.835" v="7039" actId="20577"/>
        <pc:sldMkLst>
          <pc:docMk/>
          <pc:sldMk cId="2202601946" sldId="277"/>
        </pc:sldMkLst>
      </pc:sldChg>
      <pc:sldChg chg="modNotesTx">
        <pc:chgData name="DIOGO" userId="9e0960ff-2bc4-48d9-b356-7d2a4a2be80d" providerId="ADAL" clId="{519880CF-E972-4BCE-9A6C-D146D45F5035}" dt="2021-06-07T05:02:40.586" v="7016" actId="33524"/>
        <pc:sldMkLst>
          <pc:docMk/>
          <pc:sldMk cId="2842412554" sldId="279"/>
        </pc:sldMkLst>
      </pc:sldChg>
      <pc:sldChg chg="modNotesTx">
        <pc:chgData name="DIOGO" userId="9e0960ff-2bc4-48d9-b356-7d2a4a2be80d" providerId="ADAL" clId="{519880CF-E972-4BCE-9A6C-D146D45F5035}" dt="2021-06-07T03:40:47.138" v="4534" actId="20577"/>
        <pc:sldMkLst>
          <pc:docMk/>
          <pc:sldMk cId="2534261816" sldId="281"/>
        </pc:sldMkLst>
      </pc:sldChg>
      <pc:sldChg chg="modSp mod modNotesTx">
        <pc:chgData name="DIOGO" userId="9e0960ff-2bc4-48d9-b356-7d2a4a2be80d" providerId="ADAL" clId="{519880CF-E972-4BCE-9A6C-D146D45F5035}" dt="2021-06-06T23:45:53.116" v="2180" actId="20577"/>
        <pc:sldMkLst>
          <pc:docMk/>
          <pc:sldMk cId="3486666526" sldId="282"/>
        </pc:sldMkLst>
        <pc:spChg chg="mod">
          <ac:chgData name="DIOGO" userId="9e0960ff-2bc4-48d9-b356-7d2a4a2be80d" providerId="ADAL" clId="{519880CF-E972-4BCE-9A6C-D146D45F5035}" dt="2021-06-06T23:12:05.757" v="1242" actId="404"/>
          <ac:spMkLst>
            <pc:docMk/>
            <pc:sldMk cId="3486666526" sldId="282"/>
            <ac:spMk id="3" creationId="{7547B35C-8BC8-4D01-8743-BB754B553158}"/>
          </ac:spMkLst>
        </pc:spChg>
      </pc:sldChg>
      <pc:sldChg chg="add del">
        <pc:chgData name="DIOGO" userId="9e0960ff-2bc4-48d9-b356-7d2a4a2be80d" providerId="ADAL" clId="{519880CF-E972-4BCE-9A6C-D146D45F5035}" dt="2021-06-07T04:15:42.198" v="6423" actId="47"/>
        <pc:sldMkLst>
          <pc:docMk/>
          <pc:sldMk cId="2313481678" sldId="28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127FC4-BA55-406B-84DD-BBE037EC6D94}" type="doc">
      <dgm:prSet loTypeId="urn:microsoft.com/office/officeart/2005/8/layout/vList3" loCatId="list" qsTypeId="urn:microsoft.com/office/officeart/2005/8/quickstyle/simple4" qsCatId="simple" csTypeId="urn:microsoft.com/office/officeart/2005/8/colors/colorful5" csCatId="colorful" phldr="1"/>
      <dgm:spPr/>
    </dgm:pt>
    <dgm:pt modelId="{332A8C7A-7CD7-419C-9C41-B609DD92C3DE}">
      <dgm:prSet phldrT="[Text]"/>
      <dgm:spPr/>
      <dgm:t>
        <a:bodyPr/>
        <a:lstStyle/>
        <a:p>
          <a:r>
            <a: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Communicating from </a:t>
          </a:r>
          <a:r>
            <a:rPr lang="en-US" dirty="0" err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MicroPython</a:t>
          </a:r>
          <a:r>
            <a: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Station class with MQTT</a:t>
          </a:r>
          <a:endParaRPr lang="pt-PT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C243B80-8382-4450-9018-7A7003DD1EEB}" type="parTrans" cxnId="{52B1873C-EEE7-44C8-A2BF-9D9E9D003649}">
      <dgm:prSet/>
      <dgm:spPr/>
      <dgm:t>
        <a:bodyPr/>
        <a:lstStyle/>
        <a:p>
          <a:endParaRPr lang="pt-PT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417B86F8-E849-40B3-9BB0-27AC39D47934}" type="sibTrans" cxnId="{52B1873C-EEE7-44C8-A2BF-9D9E9D003649}">
      <dgm:prSet/>
      <dgm:spPr/>
      <dgm:t>
        <a:bodyPr/>
        <a:lstStyle/>
        <a:p>
          <a:endParaRPr lang="pt-PT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9DB7357F-9B38-406E-B6A3-38288D8CCA42}">
      <dgm:prSet phldrT="[Text]"/>
      <dgm:spPr/>
      <dgm:t>
        <a:bodyPr/>
        <a:lstStyle/>
        <a:p>
          <a:r>
            <a: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Receiving MQTT data in server from station</a:t>
          </a:r>
          <a:endParaRPr lang="pt-PT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7303DFB-DC48-4658-B25F-75EA875E4341}" type="parTrans" cxnId="{86931CA3-95AD-4FFF-A013-3735261662AD}">
      <dgm:prSet/>
      <dgm:spPr/>
      <dgm:t>
        <a:bodyPr/>
        <a:lstStyle/>
        <a:p>
          <a:endParaRPr lang="pt-PT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A669FAD-0028-4990-90F7-C4E201DBCC5F}" type="sibTrans" cxnId="{86931CA3-95AD-4FFF-A013-3735261662AD}">
      <dgm:prSet/>
      <dgm:spPr/>
      <dgm:t>
        <a:bodyPr/>
        <a:lstStyle/>
        <a:p>
          <a:endParaRPr lang="pt-PT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2CBAB541-09B8-42AC-BFD6-2C14AAD4C217}">
      <dgm:prSet phldrT="[Text]"/>
      <dgm:spPr/>
      <dgm:t>
        <a:bodyPr/>
        <a:lstStyle/>
        <a:p>
          <a:r>
            <a: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Develop the events system for notifications</a:t>
          </a:r>
          <a:endParaRPr lang="pt-PT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ACAF490E-1B31-436B-9CC0-FFE3F6C8F370}" type="parTrans" cxnId="{AFA12DE7-69D0-40AB-BFD1-48C6FEC5CD2F}">
      <dgm:prSet/>
      <dgm:spPr/>
      <dgm:t>
        <a:bodyPr/>
        <a:lstStyle/>
        <a:p>
          <a:endParaRPr lang="pt-PT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61EE2301-8A88-486E-A38C-41196286E826}" type="sibTrans" cxnId="{AFA12DE7-69D0-40AB-BFD1-48C6FEC5CD2F}">
      <dgm:prSet/>
      <dgm:spPr/>
      <dgm:t>
        <a:bodyPr/>
        <a:lstStyle/>
        <a:p>
          <a:endParaRPr lang="pt-PT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1161EE47-26C4-4B20-958A-F207DA7B36CE}">
      <dgm:prSet phldrT="[Text]"/>
      <dgm:spPr/>
      <dgm:t>
        <a:bodyPr/>
        <a:lstStyle/>
        <a:p>
          <a:r>
            <a: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Data cleaning and processing, setting up the database</a:t>
          </a:r>
          <a:endParaRPr lang="pt-PT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2C5F6D76-2A12-4D3E-8485-7D89DA8330F0}" type="parTrans" cxnId="{EC4CA7B7-2A91-4CEF-8111-00E44FB4E422}">
      <dgm:prSet/>
      <dgm:spPr/>
      <dgm:t>
        <a:bodyPr/>
        <a:lstStyle/>
        <a:p>
          <a:endParaRPr lang="pt-PT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EC037DF0-4F2E-4F83-8813-F75449E38A4C}" type="sibTrans" cxnId="{EC4CA7B7-2A91-4CEF-8111-00E44FB4E422}">
      <dgm:prSet/>
      <dgm:spPr/>
      <dgm:t>
        <a:bodyPr/>
        <a:lstStyle/>
        <a:p>
          <a:endParaRPr lang="pt-PT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D7B6A259-4027-4B13-A1AF-5168A4616534}">
      <dgm:prSet phldrT="[Text]"/>
      <dgm:spPr/>
      <dgm:t>
        <a:bodyPr/>
        <a:lstStyle/>
        <a:p>
          <a:r>
            <a: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Inserting data into the database</a:t>
          </a:r>
          <a:endParaRPr lang="pt-PT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2E57F6EF-6C31-4F17-B4C6-5017DF78A1B2}" type="parTrans" cxnId="{07EF5E8F-7B3F-4480-BE9E-8A417AAC9AAF}">
      <dgm:prSet/>
      <dgm:spPr/>
      <dgm:t>
        <a:bodyPr/>
        <a:lstStyle/>
        <a:p>
          <a:endParaRPr lang="pt-PT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23EE54A2-0DE1-4B7F-8257-83EC5B0E13BA}" type="sibTrans" cxnId="{07EF5E8F-7B3F-4480-BE9E-8A417AAC9AAF}">
      <dgm:prSet/>
      <dgm:spPr/>
      <dgm:t>
        <a:bodyPr/>
        <a:lstStyle/>
        <a:p>
          <a:endParaRPr lang="pt-PT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D6AE7DD6-7F8C-4B79-A487-EC0D6118C81B}">
      <dgm:prSet phldrT="[Text]"/>
      <dgm:spPr/>
      <dgm:t>
        <a:bodyPr/>
        <a:lstStyle/>
        <a:p>
          <a:r>
            <a: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Developing a forecast based on stored data</a:t>
          </a:r>
          <a:endParaRPr lang="pt-PT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615CD254-5001-4002-80DB-43328AB87983}" type="parTrans" cxnId="{20D0C377-0887-43CE-BA81-6B3E6D140E31}">
      <dgm:prSet/>
      <dgm:spPr/>
      <dgm:t>
        <a:bodyPr/>
        <a:lstStyle/>
        <a:p>
          <a:endParaRPr lang="pt-PT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41952352-DDFA-4CDB-BF18-2DEE9B2A56D6}" type="sibTrans" cxnId="{20D0C377-0887-43CE-BA81-6B3E6D140E31}">
      <dgm:prSet/>
      <dgm:spPr/>
      <dgm:t>
        <a:bodyPr/>
        <a:lstStyle/>
        <a:p>
          <a:endParaRPr lang="pt-PT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180D2916-6EB7-4CAC-A571-8BEA80C153D8}">
      <dgm:prSet phldrT="[Text]"/>
      <dgm:spPr/>
      <dgm:t>
        <a:bodyPr/>
        <a:lstStyle/>
        <a:p>
          <a:r>
            <a: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Developing web pages to show the data</a:t>
          </a:r>
          <a:endParaRPr lang="pt-PT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0D7527DC-3014-4788-A785-BDD6402E76CE}" type="parTrans" cxnId="{E2884D3B-1502-47F8-AEEE-A70A920DD0D5}">
      <dgm:prSet/>
      <dgm:spPr/>
      <dgm:t>
        <a:bodyPr/>
        <a:lstStyle/>
        <a:p>
          <a:endParaRPr lang="pt-PT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B22B71C0-31F2-46D1-81FC-D589B10D712D}" type="sibTrans" cxnId="{E2884D3B-1502-47F8-AEEE-A70A920DD0D5}">
      <dgm:prSet/>
      <dgm:spPr/>
      <dgm:t>
        <a:bodyPr/>
        <a:lstStyle/>
        <a:p>
          <a:endParaRPr lang="pt-PT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43B95048-9173-4CA4-B34F-8DE6C19A6477}">
      <dgm:prSet phldrT="[Text]"/>
      <dgm:spPr/>
      <dgm:t>
        <a:bodyPr/>
        <a:lstStyle/>
        <a:p>
          <a:r>
            <a: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Assembling the ESP32 electronic circuit</a:t>
          </a:r>
          <a:endParaRPr lang="pt-PT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DC859C39-8906-496C-BA32-090EB03BD4CB}" type="parTrans" cxnId="{2723EB72-895D-4F4C-83A1-3DE1A30379E7}">
      <dgm:prSet/>
      <dgm:spPr/>
      <dgm:t>
        <a:bodyPr/>
        <a:lstStyle/>
        <a:p>
          <a:endParaRPr lang="pt-PT"/>
        </a:p>
      </dgm:t>
    </dgm:pt>
    <dgm:pt modelId="{D8F063E4-9FCE-4AB3-B2C0-B7D2F6FAD886}" type="sibTrans" cxnId="{2723EB72-895D-4F4C-83A1-3DE1A30379E7}">
      <dgm:prSet/>
      <dgm:spPr/>
      <dgm:t>
        <a:bodyPr/>
        <a:lstStyle/>
        <a:p>
          <a:endParaRPr lang="pt-PT"/>
        </a:p>
      </dgm:t>
    </dgm:pt>
    <dgm:pt modelId="{A188528D-F6C8-41AF-8595-F51103B873BA}">
      <dgm:prSet phldrT="[Text]"/>
      <dgm:spPr/>
      <dgm:t>
        <a:bodyPr/>
        <a:lstStyle/>
        <a:p>
          <a:r>
            <a: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Programming </a:t>
          </a:r>
          <a:r>
            <a:rPr lang="en-US" dirty="0" err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MicroPython</a:t>
          </a:r>
          <a:r>
            <a: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libraries for sensors</a:t>
          </a:r>
          <a:endParaRPr lang="pt-PT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DEC7D4F4-E454-4249-B9F7-3C50BB015CB5}" type="sibTrans" cxnId="{0194FB85-258D-43DB-BFD7-D670D4E6CAB6}">
      <dgm:prSet/>
      <dgm:spPr/>
      <dgm:t>
        <a:bodyPr/>
        <a:lstStyle/>
        <a:p>
          <a:endParaRPr lang="pt-PT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0F33F33E-470F-4937-A14C-930599D3816C}" type="parTrans" cxnId="{0194FB85-258D-43DB-BFD7-D670D4E6CAB6}">
      <dgm:prSet/>
      <dgm:spPr/>
      <dgm:t>
        <a:bodyPr/>
        <a:lstStyle/>
        <a:p>
          <a:endParaRPr lang="pt-PT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96658B07-EB4C-4298-A975-43BEF74D8671}">
      <dgm:prSet phldrT="[Text]"/>
      <dgm:spPr/>
      <dgm:t>
        <a:bodyPr/>
        <a:lstStyle/>
        <a:p>
          <a:r>
            <a: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Developing web pages to configure the station</a:t>
          </a:r>
          <a:endParaRPr lang="pt-PT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21A76108-27BF-493D-843B-CD2DDAF6ACF4}" type="parTrans" cxnId="{4C1B0830-85A5-4E4F-8D9D-49D9E4FA6BCB}">
      <dgm:prSet/>
      <dgm:spPr/>
      <dgm:t>
        <a:bodyPr/>
        <a:lstStyle/>
        <a:p>
          <a:endParaRPr lang="pt-PT"/>
        </a:p>
      </dgm:t>
    </dgm:pt>
    <dgm:pt modelId="{C49D3E77-0E07-49BC-B90E-559AD15C5DB5}" type="sibTrans" cxnId="{4C1B0830-85A5-4E4F-8D9D-49D9E4FA6BCB}">
      <dgm:prSet/>
      <dgm:spPr/>
      <dgm:t>
        <a:bodyPr/>
        <a:lstStyle/>
        <a:p>
          <a:endParaRPr lang="pt-PT"/>
        </a:p>
      </dgm:t>
    </dgm:pt>
    <dgm:pt modelId="{0680A2EA-B680-467C-A86F-8C4AEFD90D9D}" type="pres">
      <dgm:prSet presAssocID="{3F127FC4-BA55-406B-84DD-BBE037EC6D94}" presName="linearFlow" presStyleCnt="0">
        <dgm:presLayoutVars>
          <dgm:dir/>
          <dgm:resizeHandles val="exact"/>
        </dgm:presLayoutVars>
      </dgm:prSet>
      <dgm:spPr/>
    </dgm:pt>
    <dgm:pt modelId="{674566FC-D886-4A73-8875-269E7715663C}" type="pres">
      <dgm:prSet presAssocID="{43B95048-9173-4CA4-B34F-8DE6C19A6477}" presName="composite" presStyleCnt="0"/>
      <dgm:spPr/>
    </dgm:pt>
    <dgm:pt modelId="{D49BEB83-4E1A-4847-B18E-BDEA40F514EF}" type="pres">
      <dgm:prSet presAssocID="{43B95048-9173-4CA4-B34F-8DE6C19A6477}" presName="imgShp" presStyleLbl="fgImgPlace1" presStyleIdx="0" presStyleCnt="1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 with solid fill"/>
        </a:ext>
      </dgm:extLst>
    </dgm:pt>
    <dgm:pt modelId="{74633D57-B01C-4568-AC1D-D7C87E7917EB}" type="pres">
      <dgm:prSet presAssocID="{43B95048-9173-4CA4-B34F-8DE6C19A6477}" presName="txShp" presStyleLbl="node1" presStyleIdx="0" presStyleCnt="10">
        <dgm:presLayoutVars>
          <dgm:bulletEnabled val="1"/>
        </dgm:presLayoutVars>
      </dgm:prSet>
      <dgm:spPr/>
    </dgm:pt>
    <dgm:pt modelId="{377111B8-5E89-4A9B-973D-6370D8516E64}" type="pres">
      <dgm:prSet presAssocID="{D8F063E4-9FCE-4AB3-B2C0-B7D2F6FAD886}" presName="spacing" presStyleCnt="0"/>
      <dgm:spPr/>
    </dgm:pt>
    <dgm:pt modelId="{DB9CCAA7-52C3-4CE3-A6D9-7C23A1DE4341}" type="pres">
      <dgm:prSet presAssocID="{A188528D-F6C8-41AF-8595-F51103B873BA}" presName="composite" presStyleCnt="0"/>
      <dgm:spPr/>
    </dgm:pt>
    <dgm:pt modelId="{EACA04B7-41FC-4A79-9370-A2E7581F710B}" type="pres">
      <dgm:prSet presAssocID="{A188528D-F6C8-41AF-8595-F51103B873BA}" presName="imgShp" presStyleLbl="fgImgPlace1" presStyleIdx="1" presStyleCnt="1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 with solid fill"/>
        </a:ext>
      </dgm:extLst>
    </dgm:pt>
    <dgm:pt modelId="{A4232C53-C30C-4FE1-A80F-1FC163D62752}" type="pres">
      <dgm:prSet presAssocID="{A188528D-F6C8-41AF-8595-F51103B873BA}" presName="txShp" presStyleLbl="node1" presStyleIdx="1" presStyleCnt="10">
        <dgm:presLayoutVars>
          <dgm:bulletEnabled val="1"/>
        </dgm:presLayoutVars>
      </dgm:prSet>
      <dgm:spPr/>
    </dgm:pt>
    <dgm:pt modelId="{132451D7-8174-4B93-895B-EB2144D9678E}" type="pres">
      <dgm:prSet presAssocID="{DEC7D4F4-E454-4249-B9F7-3C50BB015CB5}" presName="spacing" presStyleCnt="0"/>
      <dgm:spPr/>
    </dgm:pt>
    <dgm:pt modelId="{E8FC5D6F-4BED-480E-A65C-88D084E10D3A}" type="pres">
      <dgm:prSet presAssocID="{332A8C7A-7CD7-419C-9C41-B609DD92C3DE}" presName="composite" presStyleCnt="0"/>
      <dgm:spPr/>
    </dgm:pt>
    <dgm:pt modelId="{42DD80DE-F6A6-4F90-9EC0-CF4E5E8B09D1}" type="pres">
      <dgm:prSet presAssocID="{332A8C7A-7CD7-419C-9C41-B609DD92C3DE}" presName="imgShp" presStyleLbl="fgImgPlace1" presStyleIdx="2" presStyleCnt="1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 with solid fill"/>
        </a:ext>
      </dgm:extLst>
    </dgm:pt>
    <dgm:pt modelId="{E013AE28-988D-4429-935E-7E73C37C5C02}" type="pres">
      <dgm:prSet presAssocID="{332A8C7A-7CD7-419C-9C41-B609DD92C3DE}" presName="txShp" presStyleLbl="node1" presStyleIdx="2" presStyleCnt="10">
        <dgm:presLayoutVars>
          <dgm:bulletEnabled val="1"/>
        </dgm:presLayoutVars>
      </dgm:prSet>
      <dgm:spPr/>
    </dgm:pt>
    <dgm:pt modelId="{54C3D479-9CF9-4629-822F-8D8559A43A04}" type="pres">
      <dgm:prSet presAssocID="{417B86F8-E849-40B3-9BB0-27AC39D47934}" presName="spacing" presStyleCnt="0"/>
      <dgm:spPr/>
    </dgm:pt>
    <dgm:pt modelId="{C22A68D3-FA86-48C3-8141-52E1443D3FD7}" type="pres">
      <dgm:prSet presAssocID="{9DB7357F-9B38-406E-B6A3-38288D8CCA42}" presName="composite" presStyleCnt="0"/>
      <dgm:spPr/>
    </dgm:pt>
    <dgm:pt modelId="{5D07259A-4A65-49EF-ABC8-2F0F3E3FAA27}" type="pres">
      <dgm:prSet presAssocID="{9DB7357F-9B38-406E-B6A3-38288D8CCA42}" presName="imgShp" presStyleLbl="fgImgPlace1" presStyleIdx="3" presStyleCnt="10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 with solid fill"/>
        </a:ext>
      </dgm:extLst>
    </dgm:pt>
    <dgm:pt modelId="{9770FEBF-0276-4A47-A817-516686F7692E}" type="pres">
      <dgm:prSet presAssocID="{9DB7357F-9B38-406E-B6A3-38288D8CCA42}" presName="txShp" presStyleLbl="node1" presStyleIdx="3" presStyleCnt="10">
        <dgm:presLayoutVars>
          <dgm:bulletEnabled val="1"/>
        </dgm:presLayoutVars>
      </dgm:prSet>
      <dgm:spPr/>
    </dgm:pt>
    <dgm:pt modelId="{933B8952-4B9F-49D6-84E3-DF6F6A0EC3D6}" type="pres">
      <dgm:prSet presAssocID="{CA669FAD-0028-4990-90F7-C4E201DBCC5F}" presName="spacing" presStyleCnt="0"/>
      <dgm:spPr/>
    </dgm:pt>
    <dgm:pt modelId="{0FBD40E8-F2E5-434A-BB7C-496CEE683C6B}" type="pres">
      <dgm:prSet presAssocID="{96658B07-EB4C-4298-A975-43BEF74D8671}" presName="composite" presStyleCnt="0"/>
      <dgm:spPr/>
    </dgm:pt>
    <dgm:pt modelId="{D83DD8D2-7EFC-4697-8E52-1289F6965CD1}" type="pres">
      <dgm:prSet presAssocID="{96658B07-EB4C-4298-A975-43BEF74D8671}" presName="imgShp" presStyleLbl="fgImgPlace1" presStyleIdx="4" presStyleCnt="10"/>
      <dgm:spPr/>
    </dgm:pt>
    <dgm:pt modelId="{63DEEB9D-C07A-4C17-B74A-F19764A63E0E}" type="pres">
      <dgm:prSet presAssocID="{96658B07-EB4C-4298-A975-43BEF74D8671}" presName="txShp" presStyleLbl="node1" presStyleIdx="4" presStyleCnt="10">
        <dgm:presLayoutVars>
          <dgm:bulletEnabled val="1"/>
        </dgm:presLayoutVars>
      </dgm:prSet>
      <dgm:spPr/>
    </dgm:pt>
    <dgm:pt modelId="{2A68A1EC-D52D-4716-AA5A-51A47912101E}" type="pres">
      <dgm:prSet presAssocID="{C49D3E77-0E07-49BC-B90E-559AD15C5DB5}" presName="spacing" presStyleCnt="0"/>
      <dgm:spPr/>
    </dgm:pt>
    <dgm:pt modelId="{1781C955-FAB8-4D2B-B2AA-CB74EF59528F}" type="pres">
      <dgm:prSet presAssocID="{1161EE47-26C4-4B20-958A-F207DA7B36CE}" presName="composite" presStyleCnt="0"/>
      <dgm:spPr/>
    </dgm:pt>
    <dgm:pt modelId="{6BEEB889-A2CD-4967-81D8-7E7D5850BD30}" type="pres">
      <dgm:prSet presAssocID="{1161EE47-26C4-4B20-958A-F207DA7B36CE}" presName="imgShp" presStyleLbl="fgImgPlace1" presStyleIdx="5" presStyleCnt="10"/>
      <dgm:spPr/>
    </dgm:pt>
    <dgm:pt modelId="{303F68DA-DB05-4F36-84D3-656A7A87B564}" type="pres">
      <dgm:prSet presAssocID="{1161EE47-26C4-4B20-958A-F207DA7B36CE}" presName="txShp" presStyleLbl="node1" presStyleIdx="5" presStyleCnt="10">
        <dgm:presLayoutVars>
          <dgm:bulletEnabled val="1"/>
        </dgm:presLayoutVars>
      </dgm:prSet>
      <dgm:spPr/>
    </dgm:pt>
    <dgm:pt modelId="{16EAD98F-111D-4E82-939D-E16AC616936C}" type="pres">
      <dgm:prSet presAssocID="{EC037DF0-4F2E-4F83-8813-F75449E38A4C}" presName="spacing" presStyleCnt="0"/>
      <dgm:spPr/>
    </dgm:pt>
    <dgm:pt modelId="{12B8FEAF-A53D-4E74-94C4-5C4D0838A29E}" type="pres">
      <dgm:prSet presAssocID="{D7B6A259-4027-4B13-A1AF-5168A4616534}" presName="composite" presStyleCnt="0"/>
      <dgm:spPr/>
    </dgm:pt>
    <dgm:pt modelId="{6B6841D8-038C-4FA0-AFC5-AB83DF1ACBCD}" type="pres">
      <dgm:prSet presAssocID="{D7B6A259-4027-4B13-A1AF-5168A4616534}" presName="imgShp" presStyleLbl="fgImgPlace1" presStyleIdx="6" presStyleCnt="10"/>
      <dgm:spPr/>
    </dgm:pt>
    <dgm:pt modelId="{77AED213-E9BF-4CF1-8951-4A1905B0D712}" type="pres">
      <dgm:prSet presAssocID="{D7B6A259-4027-4B13-A1AF-5168A4616534}" presName="txShp" presStyleLbl="node1" presStyleIdx="6" presStyleCnt="10">
        <dgm:presLayoutVars>
          <dgm:bulletEnabled val="1"/>
        </dgm:presLayoutVars>
      </dgm:prSet>
      <dgm:spPr/>
    </dgm:pt>
    <dgm:pt modelId="{D948DDAC-6D91-42BF-9F40-F3953AF0ACFF}" type="pres">
      <dgm:prSet presAssocID="{23EE54A2-0DE1-4B7F-8257-83EC5B0E13BA}" presName="spacing" presStyleCnt="0"/>
      <dgm:spPr/>
    </dgm:pt>
    <dgm:pt modelId="{293128D7-7D33-4F7D-8691-61E742EC4F5A}" type="pres">
      <dgm:prSet presAssocID="{D6AE7DD6-7F8C-4B79-A487-EC0D6118C81B}" presName="composite" presStyleCnt="0"/>
      <dgm:spPr/>
    </dgm:pt>
    <dgm:pt modelId="{41A7948D-5CBF-4138-BD87-CA7B7798432C}" type="pres">
      <dgm:prSet presAssocID="{D6AE7DD6-7F8C-4B79-A487-EC0D6118C81B}" presName="imgShp" presStyleLbl="fgImgPlace1" presStyleIdx="7" presStyleCnt="10"/>
      <dgm:spPr/>
    </dgm:pt>
    <dgm:pt modelId="{9CB051A7-A860-4B28-A78C-69A6D2E3D027}" type="pres">
      <dgm:prSet presAssocID="{D6AE7DD6-7F8C-4B79-A487-EC0D6118C81B}" presName="txShp" presStyleLbl="node1" presStyleIdx="7" presStyleCnt="10">
        <dgm:presLayoutVars>
          <dgm:bulletEnabled val="1"/>
        </dgm:presLayoutVars>
      </dgm:prSet>
      <dgm:spPr/>
    </dgm:pt>
    <dgm:pt modelId="{EF3CC149-8938-4EAE-BC60-C8592D0EAE53}" type="pres">
      <dgm:prSet presAssocID="{41952352-DDFA-4CDB-BF18-2DEE9B2A56D6}" presName="spacing" presStyleCnt="0"/>
      <dgm:spPr/>
    </dgm:pt>
    <dgm:pt modelId="{4D94EDF4-4E82-4DC6-81B9-8D392CF36339}" type="pres">
      <dgm:prSet presAssocID="{180D2916-6EB7-4CAC-A571-8BEA80C153D8}" presName="composite" presStyleCnt="0"/>
      <dgm:spPr/>
    </dgm:pt>
    <dgm:pt modelId="{D1765AF8-E6F2-42F2-988D-D5C0F983397E}" type="pres">
      <dgm:prSet presAssocID="{180D2916-6EB7-4CAC-A571-8BEA80C153D8}" presName="imgShp" presStyleLbl="fgImgPlace1" presStyleIdx="8" presStyleCnt="10"/>
      <dgm:spPr/>
    </dgm:pt>
    <dgm:pt modelId="{7FA98D2A-2F06-4045-8BE6-24AD40D1EC99}" type="pres">
      <dgm:prSet presAssocID="{180D2916-6EB7-4CAC-A571-8BEA80C153D8}" presName="txShp" presStyleLbl="node1" presStyleIdx="8" presStyleCnt="10">
        <dgm:presLayoutVars>
          <dgm:bulletEnabled val="1"/>
        </dgm:presLayoutVars>
      </dgm:prSet>
      <dgm:spPr/>
    </dgm:pt>
    <dgm:pt modelId="{AA8AD44B-3BD9-44E9-B22E-C3602B8EF57C}" type="pres">
      <dgm:prSet presAssocID="{B22B71C0-31F2-46D1-81FC-D589B10D712D}" presName="spacing" presStyleCnt="0"/>
      <dgm:spPr/>
    </dgm:pt>
    <dgm:pt modelId="{C9534E4F-CE54-4A6B-A4CC-00B21869F42D}" type="pres">
      <dgm:prSet presAssocID="{2CBAB541-09B8-42AC-BFD6-2C14AAD4C217}" presName="composite" presStyleCnt="0"/>
      <dgm:spPr/>
    </dgm:pt>
    <dgm:pt modelId="{F0C11B28-7104-4B03-8583-4BDBAD24CA40}" type="pres">
      <dgm:prSet presAssocID="{2CBAB541-09B8-42AC-BFD6-2C14AAD4C217}" presName="imgShp" presStyleLbl="fgImgPlace1" presStyleIdx="9" presStyleCnt="10"/>
      <dgm:spPr/>
    </dgm:pt>
    <dgm:pt modelId="{6B1ABA5C-E0F1-4DDC-8F53-2DD431259FF4}" type="pres">
      <dgm:prSet presAssocID="{2CBAB541-09B8-42AC-BFD6-2C14AAD4C217}" presName="txShp" presStyleLbl="node1" presStyleIdx="9" presStyleCnt="10">
        <dgm:presLayoutVars>
          <dgm:bulletEnabled val="1"/>
        </dgm:presLayoutVars>
      </dgm:prSet>
      <dgm:spPr/>
    </dgm:pt>
  </dgm:ptLst>
  <dgm:cxnLst>
    <dgm:cxn modelId="{C45BE211-45EF-4FF2-A7C1-ADF4768355C6}" type="presOf" srcId="{96658B07-EB4C-4298-A975-43BEF74D8671}" destId="{63DEEB9D-C07A-4C17-B74A-F19764A63E0E}" srcOrd="0" destOrd="0" presId="urn:microsoft.com/office/officeart/2005/8/layout/vList3"/>
    <dgm:cxn modelId="{EB978119-FC4A-41C0-BCA5-2E016353ADE4}" type="presOf" srcId="{332A8C7A-7CD7-419C-9C41-B609DD92C3DE}" destId="{E013AE28-988D-4429-935E-7E73C37C5C02}" srcOrd="0" destOrd="0" presId="urn:microsoft.com/office/officeart/2005/8/layout/vList3"/>
    <dgm:cxn modelId="{4C1B0830-85A5-4E4F-8D9D-49D9E4FA6BCB}" srcId="{3F127FC4-BA55-406B-84DD-BBE037EC6D94}" destId="{96658B07-EB4C-4298-A975-43BEF74D8671}" srcOrd="4" destOrd="0" parTransId="{21A76108-27BF-493D-843B-CD2DDAF6ACF4}" sibTransId="{C49D3E77-0E07-49BC-B90E-559AD15C5DB5}"/>
    <dgm:cxn modelId="{812FF930-14ED-4B7D-AE5E-3CDCF1E5EBBC}" type="presOf" srcId="{A188528D-F6C8-41AF-8595-F51103B873BA}" destId="{A4232C53-C30C-4FE1-A80F-1FC163D62752}" srcOrd="0" destOrd="0" presId="urn:microsoft.com/office/officeart/2005/8/layout/vList3"/>
    <dgm:cxn modelId="{E2884D3B-1502-47F8-AEEE-A70A920DD0D5}" srcId="{3F127FC4-BA55-406B-84DD-BBE037EC6D94}" destId="{180D2916-6EB7-4CAC-A571-8BEA80C153D8}" srcOrd="8" destOrd="0" parTransId="{0D7527DC-3014-4788-A785-BDD6402E76CE}" sibTransId="{B22B71C0-31F2-46D1-81FC-D589B10D712D}"/>
    <dgm:cxn modelId="{52B1873C-EEE7-44C8-A2BF-9D9E9D003649}" srcId="{3F127FC4-BA55-406B-84DD-BBE037EC6D94}" destId="{332A8C7A-7CD7-419C-9C41-B609DD92C3DE}" srcOrd="2" destOrd="0" parTransId="{CC243B80-8382-4450-9018-7A7003DD1EEB}" sibTransId="{417B86F8-E849-40B3-9BB0-27AC39D47934}"/>
    <dgm:cxn modelId="{C91E986A-A378-4409-B9D6-FF85479D13DC}" type="presOf" srcId="{1161EE47-26C4-4B20-958A-F207DA7B36CE}" destId="{303F68DA-DB05-4F36-84D3-656A7A87B564}" srcOrd="0" destOrd="0" presId="urn:microsoft.com/office/officeart/2005/8/layout/vList3"/>
    <dgm:cxn modelId="{92C28950-33BA-4FED-8E9C-9B80AB027F20}" type="presOf" srcId="{43B95048-9173-4CA4-B34F-8DE6C19A6477}" destId="{74633D57-B01C-4568-AC1D-D7C87E7917EB}" srcOrd="0" destOrd="0" presId="urn:microsoft.com/office/officeart/2005/8/layout/vList3"/>
    <dgm:cxn modelId="{2723EB72-895D-4F4C-83A1-3DE1A30379E7}" srcId="{3F127FC4-BA55-406B-84DD-BBE037EC6D94}" destId="{43B95048-9173-4CA4-B34F-8DE6C19A6477}" srcOrd="0" destOrd="0" parTransId="{DC859C39-8906-496C-BA32-090EB03BD4CB}" sibTransId="{D8F063E4-9FCE-4AB3-B2C0-B7D2F6FAD886}"/>
    <dgm:cxn modelId="{49F52F74-E366-4534-BC9A-4E3854EF31E7}" type="presOf" srcId="{D7B6A259-4027-4B13-A1AF-5168A4616534}" destId="{77AED213-E9BF-4CF1-8951-4A1905B0D712}" srcOrd="0" destOrd="0" presId="urn:microsoft.com/office/officeart/2005/8/layout/vList3"/>
    <dgm:cxn modelId="{AB7FD874-1FCB-4F06-8A97-48F88AE15B1E}" type="presOf" srcId="{2CBAB541-09B8-42AC-BFD6-2C14AAD4C217}" destId="{6B1ABA5C-E0F1-4DDC-8F53-2DD431259FF4}" srcOrd="0" destOrd="0" presId="urn:microsoft.com/office/officeart/2005/8/layout/vList3"/>
    <dgm:cxn modelId="{20D0C377-0887-43CE-BA81-6B3E6D140E31}" srcId="{3F127FC4-BA55-406B-84DD-BBE037EC6D94}" destId="{D6AE7DD6-7F8C-4B79-A487-EC0D6118C81B}" srcOrd="7" destOrd="0" parTransId="{615CD254-5001-4002-80DB-43328AB87983}" sibTransId="{41952352-DDFA-4CDB-BF18-2DEE9B2A56D6}"/>
    <dgm:cxn modelId="{0194FB85-258D-43DB-BFD7-D670D4E6CAB6}" srcId="{3F127FC4-BA55-406B-84DD-BBE037EC6D94}" destId="{A188528D-F6C8-41AF-8595-F51103B873BA}" srcOrd="1" destOrd="0" parTransId="{0F33F33E-470F-4937-A14C-930599D3816C}" sibTransId="{DEC7D4F4-E454-4249-B9F7-3C50BB015CB5}"/>
    <dgm:cxn modelId="{62915B8D-1FA4-423C-878D-11CC5E8505A6}" type="presOf" srcId="{D6AE7DD6-7F8C-4B79-A487-EC0D6118C81B}" destId="{9CB051A7-A860-4B28-A78C-69A6D2E3D027}" srcOrd="0" destOrd="0" presId="urn:microsoft.com/office/officeart/2005/8/layout/vList3"/>
    <dgm:cxn modelId="{07EF5E8F-7B3F-4480-BE9E-8A417AAC9AAF}" srcId="{3F127FC4-BA55-406B-84DD-BBE037EC6D94}" destId="{D7B6A259-4027-4B13-A1AF-5168A4616534}" srcOrd="6" destOrd="0" parTransId="{2E57F6EF-6C31-4F17-B4C6-5017DF78A1B2}" sibTransId="{23EE54A2-0DE1-4B7F-8257-83EC5B0E13BA}"/>
    <dgm:cxn modelId="{294AA99B-8BF6-41D2-B12E-F163BFFDF034}" type="presOf" srcId="{180D2916-6EB7-4CAC-A571-8BEA80C153D8}" destId="{7FA98D2A-2F06-4045-8BE6-24AD40D1EC99}" srcOrd="0" destOrd="0" presId="urn:microsoft.com/office/officeart/2005/8/layout/vList3"/>
    <dgm:cxn modelId="{86931CA3-95AD-4FFF-A013-3735261662AD}" srcId="{3F127FC4-BA55-406B-84DD-BBE037EC6D94}" destId="{9DB7357F-9B38-406E-B6A3-38288D8CCA42}" srcOrd="3" destOrd="0" parTransId="{57303DFB-DC48-4658-B25F-75EA875E4341}" sibTransId="{CA669FAD-0028-4990-90F7-C4E201DBCC5F}"/>
    <dgm:cxn modelId="{966B74A3-0E4A-4AB8-8AEF-62D5AFB26CC7}" type="presOf" srcId="{9DB7357F-9B38-406E-B6A3-38288D8CCA42}" destId="{9770FEBF-0276-4A47-A817-516686F7692E}" srcOrd="0" destOrd="0" presId="urn:microsoft.com/office/officeart/2005/8/layout/vList3"/>
    <dgm:cxn modelId="{EC4CA7B7-2A91-4CEF-8111-00E44FB4E422}" srcId="{3F127FC4-BA55-406B-84DD-BBE037EC6D94}" destId="{1161EE47-26C4-4B20-958A-F207DA7B36CE}" srcOrd="5" destOrd="0" parTransId="{2C5F6D76-2A12-4D3E-8485-7D89DA8330F0}" sibTransId="{EC037DF0-4F2E-4F83-8813-F75449E38A4C}"/>
    <dgm:cxn modelId="{6BE5BCD5-81A5-447C-990F-20AFC257F6DD}" type="presOf" srcId="{3F127FC4-BA55-406B-84DD-BBE037EC6D94}" destId="{0680A2EA-B680-467C-A86F-8C4AEFD90D9D}" srcOrd="0" destOrd="0" presId="urn:microsoft.com/office/officeart/2005/8/layout/vList3"/>
    <dgm:cxn modelId="{AFA12DE7-69D0-40AB-BFD1-48C6FEC5CD2F}" srcId="{3F127FC4-BA55-406B-84DD-BBE037EC6D94}" destId="{2CBAB541-09B8-42AC-BFD6-2C14AAD4C217}" srcOrd="9" destOrd="0" parTransId="{ACAF490E-1B31-436B-9CC0-FFE3F6C8F370}" sibTransId="{61EE2301-8A88-486E-A38C-41196286E826}"/>
    <dgm:cxn modelId="{02421C3C-2A87-4BB7-AFB8-8AA7E7D0A11C}" type="presParOf" srcId="{0680A2EA-B680-467C-A86F-8C4AEFD90D9D}" destId="{674566FC-D886-4A73-8875-269E7715663C}" srcOrd="0" destOrd="0" presId="urn:microsoft.com/office/officeart/2005/8/layout/vList3"/>
    <dgm:cxn modelId="{E3D8E752-D867-47CB-BE5F-F619A9E94681}" type="presParOf" srcId="{674566FC-D886-4A73-8875-269E7715663C}" destId="{D49BEB83-4E1A-4847-B18E-BDEA40F514EF}" srcOrd="0" destOrd="0" presId="urn:microsoft.com/office/officeart/2005/8/layout/vList3"/>
    <dgm:cxn modelId="{D65CBB30-0B9A-433D-A472-66AF6E8605D3}" type="presParOf" srcId="{674566FC-D886-4A73-8875-269E7715663C}" destId="{74633D57-B01C-4568-AC1D-D7C87E7917EB}" srcOrd="1" destOrd="0" presId="urn:microsoft.com/office/officeart/2005/8/layout/vList3"/>
    <dgm:cxn modelId="{D60054F7-8A2B-4F7B-AF60-0574AD09E026}" type="presParOf" srcId="{0680A2EA-B680-467C-A86F-8C4AEFD90D9D}" destId="{377111B8-5E89-4A9B-973D-6370D8516E64}" srcOrd="1" destOrd="0" presId="urn:microsoft.com/office/officeart/2005/8/layout/vList3"/>
    <dgm:cxn modelId="{D2F6CC1B-A698-4DA8-8756-31060CCEB6CD}" type="presParOf" srcId="{0680A2EA-B680-467C-A86F-8C4AEFD90D9D}" destId="{DB9CCAA7-52C3-4CE3-A6D9-7C23A1DE4341}" srcOrd="2" destOrd="0" presId="urn:microsoft.com/office/officeart/2005/8/layout/vList3"/>
    <dgm:cxn modelId="{57752B0A-E6CC-4E64-B5BB-9971294685AA}" type="presParOf" srcId="{DB9CCAA7-52C3-4CE3-A6D9-7C23A1DE4341}" destId="{EACA04B7-41FC-4A79-9370-A2E7581F710B}" srcOrd="0" destOrd="0" presId="urn:microsoft.com/office/officeart/2005/8/layout/vList3"/>
    <dgm:cxn modelId="{D866BB27-B3B6-499E-940F-B8B678D1B020}" type="presParOf" srcId="{DB9CCAA7-52C3-4CE3-A6D9-7C23A1DE4341}" destId="{A4232C53-C30C-4FE1-A80F-1FC163D62752}" srcOrd="1" destOrd="0" presId="urn:microsoft.com/office/officeart/2005/8/layout/vList3"/>
    <dgm:cxn modelId="{A61F8331-B4FC-49F0-85EA-2F7E244A44BE}" type="presParOf" srcId="{0680A2EA-B680-467C-A86F-8C4AEFD90D9D}" destId="{132451D7-8174-4B93-895B-EB2144D9678E}" srcOrd="3" destOrd="0" presId="urn:microsoft.com/office/officeart/2005/8/layout/vList3"/>
    <dgm:cxn modelId="{DC96984E-B7AD-444E-B0E8-CB2496C3A71C}" type="presParOf" srcId="{0680A2EA-B680-467C-A86F-8C4AEFD90D9D}" destId="{E8FC5D6F-4BED-480E-A65C-88D084E10D3A}" srcOrd="4" destOrd="0" presId="urn:microsoft.com/office/officeart/2005/8/layout/vList3"/>
    <dgm:cxn modelId="{6DB07EA7-CE4E-4D2C-9779-2458A5E74D4B}" type="presParOf" srcId="{E8FC5D6F-4BED-480E-A65C-88D084E10D3A}" destId="{42DD80DE-F6A6-4F90-9EC0-CF4E5E8B09D1}" srcOrd="0" destOrd="0" presId="urn:microsoft.com/office/officeart/2005/8/layout/vList3"/>
    <dgm:cxn modelId="{12CD7CFF-58B0-41C0-B939-0F287309F442}" type="presParOf" srcId="{E8FC5D6F-4BED-480E-A65C-88D084E10D3A}" destId="{E013AE28-988D-4429-935E-7E73C37C5C02}" srcOrd="1" destOrd="0" presId="urn:microsoft.com/office/officeart/2005/8/layout/vList3"/>
    <dgm:cxn modelId="{18F27073-ACBC-4D41-9350-7A588E9F32A5}" type="presParOf" srcId="{0680A2EA-B680-467C-A86F-8C4AEFD90D9D}" destId="{54C3D479-9CF9-4629-822F-8D8559A43A04}" srcOrd="5" destOrd="0" presId="urn:microsoft.com/office/officeart/2005/8/layout/vList3"/>
    <dgm:cxn modelId="{D13DAA7F-73F3-4F0B-8779-1113620148B5}" type="presParOf" srcId="{0680A2EA-B680-467C-A86F-8C4AEFD90D9D}" destId="{C22A68D3-FA86-48C3-8141-52E1443D3FD7}" srcOrd="6" destOrd="0" presId="urn:microsoft.com/office/officeart/2005/8/layout/vList3"/>
    <dgm:cxn modelId="{1B925617-6DE3-4C3E-9BC9-9ED6490A4820}" type="presParOf" srcId="{C22A68D3-FA86-48C3-8141-52E1443D3FD7}" destId="{5D07259A-4A65-49EF-ABC8-2F0F3E3FAA27}" srcOrd="0" destOrd="0" presId="urn:microsoft.com/office/officeart/2005/8/layout/vList3"/>
    <dgm:cxn modelId="{AF789CCB-612C-4B51-B70C-5B1C59F0DD71}" type="presParOf" srcId="{C22A68D3-FA86-48C3-8141-52E1443D3FD7}" destId="{9770FEBF-0276-4A47-A817-516686F7692E}" srcOrd="1" destOrd="0" presId="urn:microsoft.com/office/officeart/2005/8/layout/vList3"/>
    <dgm:cxn modelId="{4893BDA0-C132-4533-B392-E6630C72AFC2}" type="presParOf" srcId="{0680A2EA-B680-467C-A86F-8C4AEFD90D9D}" destId="{933B8952-4B9F-49D6-84E3-DF6F6A0EC3D6}" srcOrd="7" destOrd="0" presId="urn:microsoft.com/office/officeart/2005/8/layout/vList3"/>
    <dgm:cxn modelId="{E7625DFD-67C1-468D-8FE0-2FFB22245405}" type="presParOf" srcId="{0680A2EA-B680-467C-A86F-8C4AEFD90D9D}" destId="{0FBD40E8-F2E5-434A-BB7C-496CEE683C6B}" srcOrd="8" destOrd="0" presId="urn:microsoft.com/office/officeart/2005/8/layout/vList3"/>
    <dgm:cxn modelId="{BCAC5085-2DCF-4915-B79E-21E205155CAF}" type="presParOf" srcId="{0FBD40E8-F2E5-434A-BB7C-496CEE683C6B}" destId="{D83DD8D2-7EFC-4697-8E52-1289F6965CD1}" srcOrd="0" destOrd="0" presId="urn:microsoft.com/office/officeart/2005/8/layout/vList3"/>
    <dgm:cxn modelId="{BB72E93E-5D76-45A3-BE79-F48C3C6E5446}" type="presParOf" srcId="{0FBD40E8-F2E5-434A-BB7C-496CEE683C6B}" destId="{63DEEB9D-C07A-4C17-B74A-F19764A63E0E}" srcOrd="1" destOrd="0" presId="urn:microsoft.com/office/officeart/2005/8/layout/vList3"/>
    <dgm:cxn modelId="{CFC53182-C0B6-4CA2-AA9F-596B418DA129}" type="presParOf" srcId="{0680A2EA-B680-467C-A86F-8C4AEFD90D9D}" destId="{2A68A1EC-D52D-4716-AA5A-51A47912101E}" srcOrd="9" destOrd="0" presId="urn:microsoft.com/office/officeart/2005/8/layout/vList3"/>
    <dgm:cxn modelId="{2619E5C0-34F4-47EF-AEEB-B53893940237}" type="presParOf" srcId="{0680A2EA-B680-467C-A86F-8C4AEFD90D9D}" destId="{1781C955-FAB8-4D2B-B2AA-CB74EF59528F}" srcOrd="10" destOrd="0" presId="urn:microsoft.com/office/officeart/2005/8/layout/vList3"/>
    <dgm:cxn modelId="{A2FDAA7C-C8A1-4E9A-B4AB-4C10D0134321}" type="presParOf" srcId="{1781C955-FAB8-4D2B-B2AA-CB74EF59528F}" destId="{6BEEB889-A2CD-4967-81D8-7E7D5850BD30}" srcOrd="0" destOrd="0" presId="urn:microsoft.com/office/officeart/2005/8/layout/vList3"/>
    <dgm:cxn modelId="{CC05F7DB-263C-4BB5-82CD-E0BFA128030F}" type="presParOf" srcId="{1781C955-FAB8-4D2B-B2AA-CB74EF59528F}" destId="{303F68DA-DB05-4F36-84D3-656A7A87B564}" srcOrd="1" destOrd="0" presId="urn:microsoft.com/office/officeart/2005/8/layout/vList3"/>
    <dgm:cxn modelId="{8B7D0558-B8F2-40B3-B15F-BB183106FEC1}" type="presParOf" srcId="{0680A2EA-B680-467C-A86F-8C4AEFD90D9D}" destId="{16EAD98F-111D-4E82-939D-E16AC616936C}" srcOrd="11" destOrd="0" presId="urn:microsoft.com/office/officeart/2005/8/layout/vList3"/>
    <dgm:cxn modelId="{E2FFA6A8-F45E-4962-B0AA-238DD7BD80EF}" type="presParOf" srcId="{0680A2EA-B680-467C-A86F-8C4AEFD90D9D}" destId="{12B8FEAF-A53D-4E74-94C4-5C4D0838A29E}" srcOrd="12" destOrd="0" presId="urn:microsoft.com/office/officeart/2005/8/layout/vList3"/>
    <dgm:cxn modelId="{C76BEA78-395A-47A2-B41E-1E5C56B594E3}" type="presParOf" srcId="{12B8FEAF-A53D-4E74-94C4-5C4D0838A29E}" destId="{6B6841D8-038C-4FA0-AFC5-AB83DF1ACBCD}" srcOrd="0" destOrd="0" presId="urn:microsoft.com/office/officeart/2005/8/layout/vList3"/>
    <dgm:cxn modelId="{5FC281D2-FF03-416B-B038-E4CB3390A3A8}" type="presParOf" srcId="{12B8FEAF-A53D-4E74-94C4-5C4D0838A29E}" destId="{77AED213-E9BF-4CF1-8951-4A1905B0D712}" srcOrd="1" destOrd="0" presId="urn:microsoft.com/office/officeart/2005/8/layout/vList3"/>
    <dgm:cxn modelId="{7AC67241-37CB-4471-92DD-74A643F79C73}" type="presParOf" srcId="{0680A2EA-B680-467C-A86F-8C4AEFD90D9D}" destId="{D948DDAC-6D91-42BF-9F40-F3953AF0ACFF}" srcOrd="13" destOrd="0" presId="urn:microsoft.com/office/officeart/2005/8/layout/vList3"/>
    <dgm:cxn modelId="{E173E2EC-20B8-4F56-B644-1613FB8A36DF}" type="presParOf" srcId="{0680A2EA-B680-467C-A86F-8C4AEFD90D9D}" destId="{293128D7-7D33-4F7D-8691-61E742EC4F5A}" srcOrd="14" destOrd="0" presId="urn:microsoft.com/office/officeart/2005/8/layout/vList3"/>
    <dgm:cxn modelId="{A1DD859B-100B-4C1A-8CDD-122AD3BE78B9}" type="presParOf" srcId="{293128D7-7D33-4F7D-8691-61E742EC4F5A}" destId="{41A7948D-5CBF-4138-BD87-CA7B7798432C}" srcOrd="0" destOrd="0" presId="urn:microsoft.com/office/officeart/2005/8/layout/vList3"/>
    <dgm:cxn modelId="{94C9C478-1CFB-4098-9478-5930ACF4E249}" type="presParOf" srcId="{293128D7-7D33-4F7D-8691-61E742EC4F5A}" destId="{9CB051A7-A860-4B28-A78C-69A6D2E3D027}" srcOrd="1" destOrd="0" presId="urn:microsoft.com/office/officeart/2005/8/layout/vList3"/>
    <dgm:cxn modelId="{477C674F-4946-4361-B446-2738DCB163AD}" type="presParOf" srcId="{0680A2EA-B680-467C-A86F-8C4AEFD90D9D}" destId="{EF3CC149-8938-4EAE-BC60-C8592D0EAE53}" srcOrd="15" destOrd="0" presId="urn:microsoft.com/office/officeart/2005/8/layout/vList3"/>
    <dgm:cxn modelId="{6A592B50-1746-4967-9BCA-DEDAAD77FFBB}" type="presParOf" srcId="{0680A2EA-B680-467C-A86F-8C4AEFD90D9D}" destId="{4D94EDF4-4E82-4DC6-81B9-8D392CF36339}" srcOrd="16" destOrd="0" presId="urn:microsoft.com/office/officeart/2005/8/layout/vList3"/>
    <dgm:cxn modelId="{F1712055-6EA6-4863-831E-88814DC3F5A7}" type="presParOf" srcId="{4D94EDF4-4E82-4DC6-81B9-8D392CF36339}" destId="{D1765AF8-E6F2-42F2-988D-D5C0F983397E}" srcOrd="0" destOrd="0" presId="urn:microsoft.com/office/officeart/2005/8/layout/vList3"/>
    <dgm:cxn modelId="{183C0579-9AA2-404E-A71C-CB226EC30895}" type="presParOf" srcId="{4D94EDF4-4E82-4DC6-81B9-8D392CF36339}" destId="{7FA98D2A-2F06-4045-8BE6-24AD40D1EC99}" srcOrd="1" destOrd="0" presId="urn:microsoft.com/office/officeart/2005/8/layout/vList3"/>
    <dgm:cxn modelId="{307FCEF6-C851-459D-A06C-D9BF4BF963F1}" type="presParOf" srcId="{0680A2EA-B680-467C-A86F-8C4AEFD90D9D}" destId="{AA8AD44B-3BD9-44E9-B22E-C3602B8EF57C}" srcOrd="17" destOrd="0" presId="urn:microsoft.com/office/officeart/2005/8/layout/vList3"/>
    <dgm:cxn modelId="{EDC19F4E-517E-4D2C-B4E1-EFE562088252}" type="presParOf" srcId="{0680A2EA-B680-467C-A86F-8C4AEFD90D9D}" destId="{C9534E4F-CE54-4A6B-A4CC-00B21869F42D}" srcOrd="18" destOrd="0" presId="urn:microsoft.com/office/officeart/2005/8/layout/vList3"/>
    <dgm:cxn modelId="{FBEC8643-48D0-4195-9E76-A674239892D3}" type="presParOf" srcId="{C9534E4F-CE54-4A6B-A4CC-00B21869F42D}" destId="{F0C11B28-7104-4B03-8583-4BDBAD24CA40}" srcOrd="0" destOrd="0" presId="urn:microsoft.com/office/officeart/2005/8/layout/vList3"/>
    <dgm:cxn modelId="{4EFDE3EB-2D54-4F23-AF5E-9F375AEB53E5}" type="presParOf" srcId="{C9534E4F-CE54-4A6B-A4CC-00B21869F42D}" destId="{6B1ABA5C-E0F1-4DDC-8F53-2DD431259FF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33D57-B01C-4568-AC1D-D7C87E7917EB}">
      <dsp:nvSpPr>
        <dsp:cNvPr id="0" name=""/>
        <dsp:cNvSpPr/>
      </dsp:nvSpPr>
      <dsp:spPr>
        <a:xfrm rot="10800000">
          <a:off x="2149662" y="2885"/>
          <a:ext cx="8088676" cy="449157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066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Assembling the ESP32 electronic circuit</a:t>
          </a:r>
          <a:endParaRPr lang="pt-PT" sz="21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 rot="10800000">
        <a:off x="2261951" y="2885"/>
        <a:ext cx="7976387" cy="449157"/>
      </dsp:txXfrm>
    </dsp:sp>
    <dsp:sp modelId="{D49BEB83-4E1A-4847-B18E-BDEA40F514EF}">
      <dsp:nvSpPr>
        <dsp:cNvPr id="0" name=""/>
        <dsp:cNvSpPr/>
      </dsp:nvSpPr>
      <dsp:spPr>
        <a:xfrm>
          <a:off x="1925084" y="2885"/>
          <a:ext cx="449157" cy="44915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4232C53-C30C-4FE1-A80F-1FC163D62752}">
      <dsp:nvSpPr>
        <dsp:cNvPr id="0" name=""/>
        <dsp:cNvSpPr/>
      </dsp:nvSpPr>
      <dsp:spPr>
        <a:xfrm rot="10800000">
          <a:off x="2149662" y="586119"/>
          <a:ext cx="8088676" cy="449157"/>
        </a:xfrm>
        <a:prstGeom prst="homePlate">
          <a:avLst/>
        </a:prstGeom>
        <a:gradFill rotWithShape="0">
          <a:gsLst>
            <a:gs pos="0">
              <a:schemeClr val="accent5">
                <a:hueOff val="-698667"/>
                <a:satOff val="-4234"/>
                <a:lumOff val="523"/>
                <a:alphaOff val="0"/>
                <a:tint val="98000"/>
                <a:lumMod val="100000"/>
              </a:schemeClr>
            </a:gs>
            <a:gs pos="100000">
              <a:schemeClr val="accent5">
                <a:hueOff val="-698667"/>
                <a:satOff val="-4234"/>
                <a:lumOff val="523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066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Programming </a:t>
          </a:r>
          <a:r>
            <a:rPr lang="en-US" sz="2100" kern="1200" dirty="0" err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MicroPython</a:t>
          </a:r>
          <a:r>
            <a:rPr lang="en-US" sz="2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libraries for sensors</a:t>
          </a:r>
          <a:endParaRPr lang="pt-PT" sz="21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 rot="10800000">
        <a:off x="2261951" y="586119"/>
        <a:ext cx="7976387" cy="449157"/>
      </dsp:txXfrm>
    </dsp:sp>
    <dsp:sp modelId="{EACA04B7-41FC-4A79-9370-A2E7581F710B}">
      <dsp:nvSpPr>
        <dsp:cNvPr id="0" name=""/>
        <dsp:cNvSpPr/>
      </dsp:nvSpPr>
      <dsp:spPr>
        <a:xfrm>
          <a:off x="1925084" y="586119"/>
          <a:ext cx="449157" cy="44915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13AE28-988D-4429-935E-7E73C37C5C02}">
      <dsp:nvSpPr>
        <dsp:cNvPr id="0" name=""/>
        <dsp:cNvSpPr/>
      </dsp:nvSpPr>
      <dsp:spPr>
        <a:xfrm rot="10800000">
          <a:off x="2149662" y="1169353"/>
          <a:ext cx="8088676" cy="449157"/>
        </a:xfrm>
        <a:prstGeom prst="homePlate">
          <a:avLst/>
        </a:prstGeom>
        <a:gradFill rotWithShape="0">
          <a:gsLst>
            <a:gs pos="0">
              <a:schemeClr val="accent5">
                <a:hueOff val="-1397333"/>
                <a:satOff val="-8468"/>
                <a:lumOff val="1046"/>
                <a:alphaOff val="0"/>
                <a:tint val="98000"/>
                <a:lumMod val="100000"/>
              </a:schemeClr>
            </a:gs>
            <a:gs pos="100000">
              <a:schemeClr val="accent5">
                <a:hueOff val="-1397333"/>
                <a:satOff val="-8468"/>
                <a:lumOff val="1046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066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Communicating from </a:t>
          </a:r>
          <a:r>
            <a:rPr lang="en-US" sz="2100" kern="1200" dirty="0" err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MicroPython</a:t>
          </a:r>
          <a:r>
            <a:rPr lang="en-US" sz="2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Station class with MQTT</a:t>
          </a:r>
          <a:endParaRPr lang="pt-PT" sz="21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 rot="10800000">
        <a:off x="2261951" y="1169353"/>
        <a:ext cx="7976387" cy="449157"/>
      </dsp:txXfrm>
    </dsp:sp>
    <dsp:sp modelId="{42DD80DE-F6A6-4F90-9EC0-CF4E5E8B09D1}">
      <dsp:nvSpPr>
        <dsp:cNvPr id="0" name=""/>
        <dsp:cNvSpPr/>
      </dsp:nvSpPr>
      <dsp:spPr>
        <a:xfrm>
          <a:off x="1925084" y="1169353"/>
          <a:ext cx="449157" cy="44915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70FEBF-0276-4A47-A817-516686F7692E}">
      <dsp:nvSpPr>
        <dsp:cNvPr id="0" name=""/>
        <dsp:cNvSpPr/>
      </dsp:nvSpPr>
      <dsp:spPr>
        <a:xfrm rot="10800000">
          <a:off x="2149662" y="1752587"/>
          <a:ext cx="8088676" cy="449157"/>
        </a:xfrm>
        <a:prstGeom prst="homePlate">
          <a:avLst/>
        </a:prstGeom>
        <a:gradFill rotWithShape="0">
          <a:gsLst>
            <a:gs pos="0">
              <a:schemeClr val="accent5">
                <a:hueOff val="-2096000"/>
                <a:satOff val="-12702"/>
                <a:lumOff val="1568"/>
                <a:alphaOff val="0"/>
                <a:tint val="98000"/>
                <a:lumMod val="100000"/>
              </a:schemeClr>
            </a:gs>
            <a:gs pos="100000">
              <a:schemeClr val="accent5">
                <a:hueOff val="-2096000"/>
                <a:satOff val="-12702"/>
                <a:lumOff val="1568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066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Receiving MQTT data in server from station</a:t>
          </a:r>
          <a:endParaRPr lang="pt-PT" sz="21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 rot="10800000">
        <a:off x="2261951" y="1752587"/>
        <a:ext cx="7976387" cy="449157"/>
      </dsp:txXfrm>
    </dsp:sp>
    <dsp:sp modelId="{5D07259A-4A65-49EF-ABC8-2F0F3E3FAA27}">
      <dsp:nvSpPr>
        <dsp:cNvPr id="0" name=""/>
        <dsp:cNvSpPr/>
      </dsp:nvSpPr>
      <dsp:spPr>
        <a:xfrm>
          <a:off x="1925084" y="1752587"/>
          <a:ext cx="449157" cy="449157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3DEEB9D-C07A-4C17-B74A-F19764A63E0E}">
      <dsp:nvSpPr>
        <dsp:cNvPr id="0" name=""/>
        <dsp:cNvSpPr/>
      </dsp:nvSpPr>
      <dsp:spPr>
        <a:xfrm rot="10800000">
          <a:off x="2149662" y="2335821"/>
          <a:ext cx="8088676" cy="449157"/>
        </a:xfrm>
        <a:prstGeom prst="homePlate">
          <a:avLst/>
        </a:prstGeom>
        <a:gradFill rotWithShape="0">
          <a:gsLst>
            <a:gs pos="0">
              <a:schemeClr val="accent5">
                <a:hueOff val="-2794667"/>
                <a:satOff val="-16936"/>
                <a:lumOff val="2091"/>
                <a:alphaOff val="0"/>
                <a:tint val="98000"/>
                <a:lumMod val="100000"/>
              </a:schemeClr>
            </a:gs>
            <a:gs pos="100000">
              <a:schemeClr val="accent5">
                <a:hueOff val="-2794667"/>
                <a:satOff val="-16936"/>
                <a:lumOff val="2091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066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Developing web pages to configure the station</a:t>
          </a:r>
          <a:endParaRPr lang="pt-PT" sz="21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 rot="10800000">
        <a:off x="2261951" y="2335821"/>
        <a:ext cx="7976387" cy="449157"/>
      </dsp:txXfrm>
    </dsp:sp>
    <dsp:sp modelId="{D83DD8D2-7EFC-4697-8E52-1289F6965CD1}">
      <dsp:nvSpPr>
        <dsp:cNvPr id="0" name=""/>
        <dsp:cNvSpPr/>
      </dsp:nvSpPr>
      <dsp:spPr>
        <a:xfrm>
          <a:off x="1925084" y="2335821"/>
          <a:ext cx="449157" cy="449157"/>
        </a:xfrm>
        <a:prstGeom prst="ellipse">
          <a:avLst/>
        </a:prstGeom>
        <a:solidFill>
          <a:schemeClr val="accent5">
            <a:tint val="50000"/>
            <a:hueOff val="-2926472"/>
            <a:satOff val="-15597"/>
            <a:lumOff val="-357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3F68DA-DB05-4F36-84D3-656A7A87B564}">
      <dsp:nvSpPr>
        <dsp:cNvPr id="0" name=""/>
        <dsp:cNvSpPr/>
      </dsp:nvSpPr>
      <dsp:spPr>
        <a:xfrm rot="10800000">
          <a:off x="2149662" y="2919055"/>
          <a:ext cx="8088676" cy="449157"/>
        </a:xfrm>
        <a:prstGeom prst="homePlate">
          <a:avLst/>
        </a:prstGeom>
        <a:gradFill rotWithShape="0">
          <a:gsLst>
            <a:gs pos="0">
              <a:schemeClr val="accent5">
                <a:hueOff val="-3493334"/>
                <a:satOff val="-21169"/>
                <a:lumOff val="2614"/>
                <a:alphaOff val="0"/>
                <a:tint val="98000"/>
                <a:lumMod val="100000"/>
              </a:schemeClr>
            </a:gs>
            <a:gs pos="100000">
              <a:schemeClr val="accent5">
                <a:hueOff val="-3493334"/>
                <a:satOff val="-21169"/>
                <a:lumOff val="261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066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Data cleaning and processing, setting up the database</a:t>
          </a:r>
          <a:endParaRPr lang="pt-PT" sz="21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 rot="10800000">
        <a:off x="2261951" y="2919055"/>
        <a:ext cx="7976387" cy="449157"/>
      </dsp:txXfrm>
    </dsp:sp>
    <dsp:sp modelId="{6BEEB889-A2CD-4967-81D8-7E7D5850BD30}">
      <dsp:nvSpPr>
        <dsp:cNvPr id="0" name=""/>
        <dsp:cNvSpPr/>
      </dsp:nvSpPr>
      <dsp:spPr>
        <a:xfrm>
          <a:off x="1925084" y="2919055"/>
          <a:ext cx="449157" cy="449157"/>
        </a:xfrm>
        <a:prstGeom prst="ellipse">
          <a:avLst/>
        </a:prstGeom>
        <a:solidFill>
          <a:schemeClr val="accent5">
            <a:tint val="50000"/>
            <a:hueOff val="-3658090"/>
            <a:satOff val="-19497"/>
            <a:lumOff val="-446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AED213-E9BF-4CF1-8951-4A1905B0D712}">
      <dsp:nvSpPr>
        <dsp:cNvPr id="0" name=""/>
        <dsp:cNvSpPr/>
      </dsp:nvSpPr>
      <dsp:spPr>
        <a:xfrm rot="10800000">
          <a:off x="2149662" y="3502290"/>
          <a:ext cx="8088676" cy="449157"/>
        </a:xfrm>
        <a:prstGeom prst="homePlate">
          <a:avLst/>
        </a:prstGeom>
        <a:gradFill rotWithShape="0">
          <a:gsLst>
            <a:gs pos="0">
              <a:schemeClr val="accent5">
                <a:hueOff val="-4192001"/>
                <a:satOff val="-25403"/>
                <a:lumOff val="3137"/>
                <a:alphaOff val="0"/>
                <a:tint val="98000"/>
                <a:lumMod val="100000"/>
              </a:schemeClr>
            </a:gs>
            <a:gs pos="100000">
              <a:schemeClr val="accent5">
                <a:hueOff val="-4192001"/>
                <a:satOff val="-25403"/>
                <a:lumOff val="3137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066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Inserting data into the database</a:t>
          </a:r>
          <a:endParaRPr lang="pt-PT" sz="21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 rot="10800000">
        <a:off x="2261951" y="3502290"/>
        <a:ext cx="7976387" cy="449157"/>
      </dsp:txXfrm>
    </dsp:sp>
    <dsp:sp modelId="{6B6841D8-038C-4FA0-AFC5-AB83DF1ACBCD}">
      <dsp:nvSpPr>
        <dsp:cNvPr id="0" name=""/>
        <dsp:cNvSpPr/>
      </dsp:nvSpPr>
      <dsp:spPr>
        <a:xfrm>
          <a:off x="1925084" y="3502290"/>
          <a:ext cx="449157" cy="449157"/>
        </a:xfrm>
        <a:prstGeom prst="ellipse">
          <a:avLst/>
        </a:prstGeom>
        <a:solidFill>
          <a:schemeClr val="accent5">
            <a:tint val="50000"/>
            <a:hueOff val="-4389708"/>
            <a:satOff val="-23396"/>
            <a:lumOff val="-535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B051A7-A860-4B28-A78C-69A6D2E3D027}">
      <dsp:nvSpPr>
        <dsp:cNvPr id="0" name=""/>
        <dsp:cNvSpPr/>
      </dsp:nvSpPr>
      <dsp:spPr>
        <a:xfrm rot="10800000">
          <a:off x="2149662" y="4085524"/>
          <a:ext cx="8088676" cy="449157"/>
        </a:xfrm>
        <a:prstGeom prst="homePlate">
          <a:avLst/>
        </a:prstGeom>
        <a:gradFill rotWithShape="0">
          <a:gsLst>
            <a:gs pos="0">
              <a:schemeClr val="accent5">
                <a:hueOff val="-4890667"/>
                <a:satOff val="-29637"/>
                <a:lumOff val="3659"/>
                <a:alphaOff val="0"/>
                <a:tint val="98000"/>
                <a:lumMod val="100000"/>
              </a:schemeClr>
            </a:gs>
            <a:gs pos="100000">
              <a:schemeClr val="accent5">
                <a:hueOff val="-4890667"/>
                <a:satOff val="-29637"/>
                <a:lumOff val="3659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066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Developing a forecast based on stored data</a:t>
          </a:r>
          <a:endParaRPr lang="pt-PT" sz="21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 rot="10800000">
        <a:off x="2261951" y="4085524"/>
        <a:ext cx="7976387" cy="449157"/>
      </dsp:txXfrm>
    </dsp:sp>
    <dsp:sp modelId="{41A7948D-5CBF-4138-BD87-CA7B7798432C}">
      <dsp:nvSpPr>
        <dsp:cNvPr id="0" name=""/>
        <dsp:cNvSpPr/>
      </dsp:nvSpPr>
      <dsp:spPr>
        <a:xfrm>
          <a:off x="1925084" y="4085524"/>
          <a:ext cx="449157" cy="449157"/>
        </a:xfrm>
        <a:prstGeom prst="ellipse">
          <a:avLst/>
        </a:prstGeom>
        <a:solidFill>
          <a:schemeClr val="accent5">
            <a:tint val="50000"/>
            <a:hueOff val="-5121326"/>
            <a:satOff val="-27295"/>
            <a:lumOff val="-625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FA98D2A-2F06-4045-8BE6-24AD40D1EC99}">
      <dsp:nvSpPr>
        <dsp:cNvPr id="0" name=""/>
        <dsp:cNvSpPr/>
      </dsp:nvSpPr>
      <dsp:spPr>
        <a:xfrm rot="10800000">
          <a:off x="2149662" y="4668758"/>
          <a:ext cx="8088676" cy="449157"/>
        </a:xfrm>
        <a:prstGeom prst="homePlate">
          <a:avLst/>
        </a:prstGeom>
        <a:gradFill rotWithShape="0">
          <a:gsLst>
            <a:gs pos="0">
              <a:schemeClr val="accent5">
                <a:hueOff val="-5589334"/>
                <a:satOff val="-33871"/>
                <a:lumOff val="4182"/>
                <a:alphaOff val="0"/>
                <a:tint val="98000"/>
                <a:lumMod val="100000"/>
              </a:schemeClr>
            </a:gs>
            <a:gs pos="100000">
              <a:schemeClr val="accent5">
                <a:hueOff val="-5589334"/>
                <a:satOff val="-33871"/>
                <a:lumOff val="4182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066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Developing web pages to show the data</a:t>
          </a:r>
          <a:endParaRPr lang="pt-PT" sz="21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 rot="10800000">
        <a:off x="2261951" y="4668758"/>
        <a:ext cx="7976387" cy="449157"/>
      </dsp:txXfrm>
    </dsp:sp>
    <dsp:sp modelId="{D1765AF8-E6F2-42F2-988D-D5C0F983397E}">
      <dsp:nvSpPr>
        <dsp:cNvPr id="0" name=""/>
        <dsp:cNvSpPr/>
      </dsp:nvSpPr>
      <dsp:spPr>
        <a:xfrm>
          <a:off x="1925084" y="4668758"/>
          <a:ext cx="449157" cy="449157"/>
        </a:xfrm>
        <a:prstGeom prst="ellipse">
          <a:avLst/>
        </a:prstGeom>
        <a:solidFill>
          <a:schemeClr val="accent5">
            <a:tint val="50000"/>
            <a:hueOff val="-5852943"/>
            <a:satOff val="-31195"/>
            <a:lumOff val="-714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B1ABA5C-E0F1-4DDC-8F53-2DD431259FF4}">
      <dsp:nvSpPr>
        <dsp:cNvPr id="0" name=""/>
        <dsp:cNvSpPr/>
      </dsp:nvSpPr>
      <dsp:spPr>
        <a:xfrm rot="10800000">
          <a:off x="2149662" y="5251992"/>
          <a:ext cx="8088676" cy="449157"/>
        </a:xfrm>
        <a:prstGeom prst="homePlate">
          <a:avLst/>
        </a:prstGeom>
        <a:gradFill rotWithShape="0">
          <a:gsLst>
            <a:gs pos="0">
              <a:schemeClr val="accent5">
                <a:hueOff val="-6288001"/>
                <a:satOff val="-38105"/>
                <a:lumOff val="4705"/>
                <a:alphaOff val="0"/>
                <a:tint val="98000"/>
                <a:lumMod val="100000"/>
              </a:schemeClr>
            </a:gs>
            <a:gs pos="100000">
              <a:schemeClr val="accent5">
                <a:hueOff val="-6288001"/>
                <a:satOff val="-38105"/>
                <a:lumOff val="470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066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Develop the events system for notifications</a:t>
          </a:r>
          <a:endParaRPr lang="pt-PT" sz="210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 rot="10800000">
        <a:off x="2261951" y="5251992"/>
        <a:ext cx="7976387" cy="449157"/>
      </dsp:txXfrm>
    </dsp:sp>
    <dsp:sp modelId="{F0C11B28-7104-4B03-8583-4BDBAD24CA40}">
      <dsp:nvSpPr>
        <dsp:cNvPr id="0" name=""/>
        <dsp:cNvSpPr/>
      </dsp:nvSpPr>
      <dsp:spPr>
        <a:xfrm>
          <a:off x="1925084" y="5251992"/>
          <a:ext cx="449157" cy="449157"/>
        </a:xfrm>
        <a:prstGeom prst="ellipse">
          <a:avLst/>
        </a:prstGeom>
        <a:solidFill>
          <a:schemeClr val="accent5">
            <a:tint val="50000"/>
            <a:hueOff val="-6584561"/>
            <a:satOff val="-35094"/>
            <a:lumOff val="-803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Good night everyone.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Today I am presenting to you my final course project, which is about developing a weather station.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name is </a:t>
            </a:r>
            <a:r>
              <a:rPr lang="en-US" dirty="0" err="1"/>
              <a:t>Diogo</a:t>
            </a:r>
            <a:r>
              <a:rPr lang="en-US" dirty="0"/>
              <a:t> Ribeiro and the advisors for this project are engineers Carlos Gonçalves and Pedro </a:t>
            </a:r>
            <a:r>
              <a:rPr lang="en-US" dirty="0" err="1"/>
              <a:t>Miguens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are three (technically four) sensors involved currently: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BME280 uses I2C to report temperature, humidity and pressure, and there’s a custom-made anemometer and rain gauge.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8023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microcontroller used is based on the popular ESP32 model.</a:t>
            </a:r>
          </a:p>
          <a:p>
            <a:r>
              <a:rPr lang="en-US" dirty="0"/>
              <a:t>To answer the system’s needs, it can run on battery, has Wi-Fi functionality and decent memory to load and run some </a:t>
            </a:r>
            <a:r>
              <a:rPr lang="en-US" dirty="0" err="1"/>
              <a:t>MicroPython</a:t>
            </a:r>
            <a:r>
              <a:rPr lang="en-US" dirty="0"/>
              <a:t> programs.</a:t>
            </a:r>
          </a:p>
          <a:p>
            <a:r>
              <a:rPr lang="en-US" dirty="0"/>
              <a:t>It also has many power saving features, that weren’t focused on in this project, but are in an analogous one from the LEIC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3019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were many advantages found in using Python, more precisely </a:t>
            </a:r>
            <a:r>
              <a:rPr lang="en-US" dirty="0" err="1"/>
              <a:t>MicroPython</a:t>
            </a:r>
            <a:r>
              <a:rPr lang="en-US" dirty="0"/>
              <a:t>, to develop on the ESP32 board.</a:t>
            </a:r>
          </a:p>
          <a:p>
            <a:r>
              <a:rPr lang="en-US" dirty="0"/>
              <a:t>These include a console you can program from directly through SSH, dynamic typing, its ease of use and readability.</a:t>
            </a:r>
          </a:p>
          <a:p>
            <a:r>
              <a:rPr lang="pt-PT" dirty="0"/>
              <a:t>There’s an alternative on the rise called CircuitPython:</a:t>
            </a:r>
          </a:p>
          <a:p>
            <a:r>
              <a:rPr lang="pt-PT" dirty="0"/>
              <a:t>It wasn’t considered simply because I already had MicroPython installed on the board.</a:t>
            </a:r>
          </a:p>
          <a:p>
            <a:r>
              <a:rPr lang="pt-PT" dirty="0"/>
              <a:t>I didn’t want to bother with the risks of switching even if it meant a small upgrade.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4710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small class diagram of the software developed for the microcontroller.</a:t>
            </a:r>
          </a:p>
          <a:p>
            <a:r>
              <a:rPr lang="en-US" dirty="0"/>
              <a:t>You instantiate a Station object and call “set data source” which associates a tag with a getter function or property.</a:t>
            </a:r>
          </a:p>
          <a:p>
            <a:r>
              <a:rPr lang="en-US" dirty="0"/>
              <a:t>That way, when “compile” is called, all the functions stored in the dictionary are called and stored on a JSON object.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4953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passing through the MQTT tunnel we arrive at…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9532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…what’s left to be done: the web server.</a:t>
            </a:r>
          </a:p>
          <a:p>
            <a:r>
              <a:rPr lang="en-US" dirty="0"/>
              <a:t>Until now I’ve developed a prototype of the page used to register a new weather station and its topics to the server.</a:t>
            </a:r>
          </a:p>
          <a:p>
            <a:r>
              <a:rPr lang="en-US" dirty="0"/>
              <a:t>The web server will be developed using Flask, which is a simple Python web framework.</a:t>
            </a:r>
          </a:p>
          <a:p>
            <a:r>
              <a:rPr lang="en-US" dirty="0"/>
              <a:t>Flask was chosen over Django mostly because I was planning to have a RESTful API but, since I am not deep into development, I might consider the switch.</a:t>
            </a:r>
          </a:p>
          <a:p>
            <a:r>
              <a:rPr lang="en-US" dirty="0"/>
              <a:t>Out of Flask I’ve put to work a Hello World web page and a connection to the database using </a:t>
            </a:r>
            <a:r>
              <a:rPr lang="en-US" dirty="0" err="1"/>
              <a:t>SQLAlchemy</a:t>
            </a:r>
            <a:r>
              <a:rPr lang="en-US" dirty="0"/>
              <a:t>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3821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what we’re seeing here in red are some attempts I’ve made at predicting the average temperature for 24 hours using the previous 6 days as a sample. I also kept the actual temperature for reference, represented by the blue line beneath the red.</a:t>
            </a:r>
          </a:p>
          <a:p>
            <a:r>
              <a:rPr lang="en-US" dirty="0"/>
              <a:t>On the right side you see a zoom in of the last two days of the week displayed on the left graph.</a:t>
            </a:r>
          </a:p>
          <a:p>
            <a:r>
              <a:rPr lang="en-US" dirty="0"/>
              <a:t>In this test case I used a dataset made available by the US </a:t>
            </a:r>
            <a:r>
              <a:rPr lang="pt-PT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National Climatic Data Center</a:t>
            </a:r>
            <a:r>
              <a:rPr lang="en-US" dirty="0"/>
              <a:t>. I cleaned up the data manually into a comma-separated values file and these are the results.</a:t>
            </a:r>
          </a:p>
          <a:p>
            <a:r>
              <a:rPr lang="en-US" dirty="0"/>
              <a:t>My conclusion was that they were not bad at all considering the range applied, but I must make more tests with more data to check on the grand scheme of things.</a:t>
            </a:r>
          </a:p>
          <a:p>
            <a:endParaRPr lang="en-US" dirty="0"/>
          </a:p>
          <a:p>
            <a:r>
              <a:rPr lang="en-US" dirty="0"/>
              <a:t>As was advised by Doctor Stephan Siemen from ECMWF, I will get the longest time series of data I can from an already functioning local station.</a:t>
            </a:r>
          </a:p>
          <a:p>
            <a:r>
              <a:rPr lang="en-US" dirty="0"/>
              <a:t>There is also the long-term option of waiting to collect a big volume of data from this station, but it could take many years for a good result.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2128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database tables are designed to support user authentication and event subscription by said users,</a:t>
            </a:r>
          </a:p>
          <a:p>
            <a:r>
              <a:rPr lang="en-US" dirty="0"/>
              <a:t>as well as the chain starting from full station to individual topic unit to harbor the weather data.</a:t>
            </a:r>
          </a:p>
          <a:p>
            <a:r>
              <a:rPr lang="en-US" dirty="0"/>
              <a:t>Given the connection between these systems, the database should be relational.</a:t>
            </a:r>
          </a:p>
          <a:p>
            <a:r>
              <a:rPr lang="en-US" dirty="0"/>
              <a:t>PostgreSQL was chosen because it supports bigger volumes of data than MySQL, which is what Is necessary for the most accurate prediction possible.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9386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Here’s a graph that shows the development status of the project:</a:t>
            </a:r>
          </a:p>
          <a:p>
            <a:pPr lvl="0"/>
            <a:r>
              <a:rPr lang="en-US" dirty="0"/>
              <a:t>Keep in mind that in between these completed fields I have developed all the planning and a big chunk of the final report.</a:t>
            </a:r>
          </a:p>
          <a:p>
            <a:pPr lvl="0"/>
            <a:r>
              <a:rPr lang="en-US" dirty="0"/>
              <a:t>Hopefully these last six topics will pick up pace in the next weeks.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1790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…And that’s all from me. Thank you for attending FEIM until the end. Any questions?</a:t>
            </a:r>
            <a:endParaRPr dirty="0"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5290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by asking, what is it?:</a:t>
            </a:r>
          </a:p>
          <a:p>
            <a:r>
              <a:rPr lang="en-US" dirty="0"/>
              <a:t>My project involves an amateur weather station plus an interface capable of connecting to various weather sensors and </a:t>
            </a:r>
            <a:r>
              <a:rPr lang="en-US" dirty="0" err="1"/>
              <a:t>intehrpreting</a:t>
            </a:r>
            <a:r>
              <a:rPr lang="en-US" dirty="0"/>
              <a:t> their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2140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4296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3480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is to bring complicated weather science systems down to an individual level to be used within the IoT </a:t>
            </a:r>
            <a:r>
              <a:rPr lang="en-US" dirty="0" err="1"/>
              <a:t>paradaigm</a:t>
            </a:r>
            <a:r>
              <a:rPr lang="en-US" dirty="0"/>
              <a:t>.</a:t>
            </a:r>
          </a:p>
          <a:p>
            <a:r>
              <a:rPr lang="en-US" dirty="0"/>
              <a:t>The product is mostly applicable to agriculture, forestry and horticulture, as well as general places of meteorological interest.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6912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effort was made so any weather sensor can be integrated with this system, all thanks to Python's dynamic type checking.</a:t>
            </a:r>
          </a:p>
          <a:p>
            <a:r>
              <a:rPr lang="en-US" dirty="0"/>
              <a:t>Furthermore, there are plans to predict the short-term weather for the small area covered by the sensors, for example a greenhouse.</a:t>
            </a:r>
          </a:p>
          <a:p>
            <a:r>
              <a:rPr lang="en-US" dirty="0"/>
              <a:t>Another goal was to make a full system installation straightforward and integrate with other IoT systems, such as an irrigation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0385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Regarding similar works, there are systems on the market built for the same purpose, except they are usually forced to work with a few pre-built weather stations and networks.</a:t>
            </a:r>
          </a:p>
          <a:p>
            <a:r>
              <a:rPr lang="en-US" dirty="0"/>
              <a:t>Such is the case of </a:t>
            </a:r>
            <a:r>
              <a:rPr lang="en-US" dirty="0" err="1"/>
              <a:t>Meteobridge</a:t>
            </a:r>
            <a:r>
              <a:rPr lang="en-US" dirty="0"/>
              <a:t>, which is sold as a Raspberry Pi-like device to facilitate communication between station and network.</a:t>
            </a:r>
          </a:p>
          <a:p>
            <a:r>
              <a:rPr lang="en-US" dirty="0"/>
              <a:t>As for Cumulus, it’s software that retrieves and displays data from professional-grade weather stations.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655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product is supposed to culminate all its data into a weather briefing website inspired on </a:t>
            </a:r>
            <a:r>
              <a:rPr lang="en-US" dirty="0" err="1"/>
              <a:t>MeteoMoita</a:t>
            </a:r>
            <a:r>
              <a:rPr lang="en-US" dirty="0"/>
              <a:t> and IPMA’s.</a:t>
            </a:r>
          </a:p>
          <a:p>
            <a:r>
              <a:rPr lang="en-US" dirty="0"/>
              <a:t>Also to do the predictions in the most correct way possible, some papers were researched,</a:t>
            </a:r>
          </a:p>
          <a:p>
            <a:r>
              <a:rPr lang="en-US" dirty="0"/>
              <a:t>namely one published this January from Universidade do Minho where they explore the effectiveness of ARIMA and TBATS models,</a:t>
            </a:r>
          </a:p>
          <a:p>
            <a:r>
              <a:rPr lang="en-US" dirty="0"/>
              <a:t>as well as a 2018 one from Norway regarding the use of Python for weather forecasting,</a:t>
            </a:r>
          </a:p>
          <a:p>
            <a:r>
              <a:rPr lang="en-US" dirty="0"/>
              <a:t>and finally an older </a:t>
            </a:r>
            <a:r>
              <a:rPr lang="en-US" dirty="0" err="1"/>
              <a:t>german</a:t>
            </a:r>
            <a:r>
              <a:rPr lang="en-US" dirty="0"/>
              <a:t> paper from 1999 which focuses on mathematical models for short-range and short-term forecasting.</a:t>
            </a:r>
          </a:p>
          <a:p>
            <a:r>
              <a:rPr lang="en-US" dirty="0"/>
              <a:t>To support my findings, I also traded e-mails with Doctor Stephan Siemen from the European Centre for Medium-Range Weather Forecasts (more on that later).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3242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So, moving forward, about the actual system: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figure shows the architecture from the sensors, through the microprocessor, broker, server (plus the database) and all the way to the web page</a:t>
            </a:r>
            <a:endParaRPr dirty="0"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in detail here’s a block diagram of the first half of the project.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diagram shows the data from the sensors being collected into the MQTT client in order to be sent as a JSON object to the broker.</a:t>
            </a:r>
            <a:endParaRPr dirty="0"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888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previous graph shrinks to show the latter part of the project, which supports multiple stations.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Upon receiving their data from their MQTT dedicated topics, it processes it and sends to the database.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 can be then used for the forecast or sent to the web pages. Let’s go into more detail on the parts then:</a:t>
            </a:r>
            <a:endParaRPr dirty="0"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3533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57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0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9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6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3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3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7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9449"/>
            <a:ext cx="10131425" cy="646334"/>
          </a:xfrm>
        </p:spPr>
        <p:txBody>
          <a:bodyPr/>
          <a:lstStyle>
            <a:lvl1pPr algn="ctr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288" y="665233"/>
            <a:ext cx="10131425" cy="5805494"/>
          </a:xfrm>
        </p:spPr>
        <p:txBody>
          <a:bodyPr anchor="ctr"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38054" y="6470726"/>
            <a:ext cx="1923657" cy="377825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7113" y="6470725"/>
            <a:ext cx="8207766" cy="377825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WEATHER STATION DEVELOPMENT - SENSOR MODULE  /  DIOGO RIBEIRO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99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7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1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6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6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0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7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5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9448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1465715"/>
            <a:ext cx="10131425" cy="500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1346" y="6470726"/>
            <a:ext cx="223587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6470727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WEATHER STATION DEVELOPMENT - SENSOR MODULE  /  DIOGO RIBEIRO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0833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9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7.wdp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6.bin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microsoft.com/office/2007/relationships/hdphoto" Target="../media/hdphoto4.wdp"/><Relationship Id="rId1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31562FB-7162-44F0-839D-513C965488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31926" t="-1561" r="34304" b="1561"/>
          <a:stretch/>
        </p:blipFill>
        <p:spPr>
          <a:xfrm>
            <a:off x="4509863" y="797338"/>
            <a:ext cx="2148389" cy="788957"/>
          </a:xfrm>
          <a:prstGeom prst="horizontalScroll">
            <a:avLst/>
          </a:prstGeom>
          <a:ln w="190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2E7931-1EC6-4592-B5BB-313917D86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746" y="1090598"/>
            <a:ext cx="4330756" cy="5767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B177FA9E-5F9F-48BC-9C04-9A7B61FFE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7" name="Google Shape;147;p19"/>
          <p:cNvSpPr txBox="1">
            <a:spLocks noGrp="1"/>
          </p:cNvSpPr>
          <p:nvPr>
            <p:ph type="ctrTitle"/>
          </p:nvPr>
        </p:nvSpPr>
        <p:spPr>
          <a:xfrm>
            <a:off x="2209042" y="2265064"/>
            <a:ext cx="5212092" cy="1027208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>
              <a:lnSpc>
                <a:spcPct val="90000"/>
              </a:lnSpc>
              <a:spcAft>
                <a:spcPts val="0"/>
              </a:spcAft>
              <a:buClr>
                <a:schemeClr val="lt1"/>
              </a:buClr>
              <a:buSzPts val="4800"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WEATHER STATION DEVELOPMENT:</a:t>
            </a:r>
          </a:p>
        </p:txBody>
      </p:sp>
      <p:pic>
        <p:nvPicPr>
          <p:cNvPr id="87" name="Google Shape;149;p19" descr="Logo&#10;&#10;Description automatically generated">
            <a:extLst>
              <a:ext uri="{FF2B5EF4-FFF2-40B4-BE49-F238E27FC236}">
                <a16:creationId xmlns:a16="http://schemas.microsoft.com/office/drawing/2014/main" id="{44714595-8999-4699-8E68-D70E97B1ED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8626"/>
          <a:stretch/>
        </p:blipFill>
        <p:spPr>
          <a:xfrm>
            <a:off x="409235" y="292696"/>
            <a:ext cx="1749586" cy="2547792"/>
          </a:xfrm>
          <a:prstGeom prst="roundRect">
            <a:avLst>
              <a:gd name="adj" fmla="val 4380"/>
            </a:avLst>
          </a:prstGeom>
          <a:noFill/>
          <a:ln w="50800" cap="sq" cmpd="dbl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0" name="Google Shape;150;p19"/>
          <p:cNvSpPr/>
          <p:nvPr/>
        </p:nvSpPr>
        <p:spPr>
          <a:xfrm>
            <a:off x="11138068" y="6418257"/>
            <a:ext cx="1038725" cy="30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Twentieth Century"/>
                <a:cs typeface="Twentieth Century"/>
                <a:sym typeface="Twentieth Century"/>
              </a:rPr>
              <a:t>PRJ#05</a:t>
            </a:r>
            <a:endParaRPr lang="pt-PT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1"/>
          </p:nvPr>
        </p:nvSpPr>
        <p:spPr>
          <a:xfrm>
            <a:off x="2212216" y="4082937"/>
            <a:ext cx="5811268" cy="1876911"/>
          </a:xfrm>
          <a:prstGeom prst="rect">
            <a:avLst/>
          </a:prstGeom>
          <a:effectLst/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DIOGO RIBEIRO, 46307@ALUNOS.ISEL.IPL.PT</a:t>
            </a:r>
          </a:p>
          <a:p>
            <a: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</a:pPr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ADVISORS ENG. CARLOS JORGE GONÇALVES</a:t>
            </a:r>
          </a:p>
          <a:p>
            <a: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</a:pPr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		 &amp; ENG. Pedro Miguens Matutino</a:t>
            </a:r>
          </a:p>
          <a:p>
            <a: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</a:pPr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Degree in Informatics and Multimedia Engineering (LEIM)</a:t>
            </a:r>
          </a:p>
        </p:txBody>
      </p:sp>
      <p:pic>
        <p:nvPicPr>
          <p:cNvPr id="92" name="Google Shape;149;p19" descr="Logo&#10;&#10;Description automatically generated">
            <a:extLst>
              <a:ext uri="{FF2B5EF4-FFF2-40B4-BE49-F238E27FC236}">
                <a16:creationId xmlns:a16="http://schemas.microsoft.com/office/drawing/2014/main" id="{C7DFABD7-A6B0-48BB-86C9-08D19AFC32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99" t="19454" b="18532"/>
          <a:stretch/>
        </p:blipFill>
        <p:spPr>
          <a:xfrm>
            <a:off x="2212216" y="635842"/>
            <a:ext cx="2054385" cy="1467636"/>
          </a:xfrm>
          <a:prstGeom prst="roundRect">
            <a:avLst>
              <a:gd name="adj" fmla="val 4380"/>
            </a:avLst>
          </a:prstGeom>
          <a:noFill/>
          <a:ln w="50800" cap="sq" cmpd="dbl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F8F206-F173-42BF-9D8A-980732BC1690}"/>
              </a:ext>
            </a:extLst>
          </p:cNvPr>
          <p:cNvSpPr/>
          <p:nvPr/>
        </p:nvSpPr>
        <p:spPr>
          <a:xfrm>
            <a:off x="2059620" y="2826847"/>
            <a:ext cx="43200" cy="352480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4" name="Google Shape;147;p19">
            <a:extLst>
              <a:ext uri="{FF2B5EF4-FFF2-40B4-BE49-F238E27FC236}">
                <a16:creationId xmlns:a16="http://schemas.microsoft.com/office/drawing/2014/main" id="{FF0AF8AE-5CC2-41C1-A695-5BC6CB0D385D}"/>
              </a:ext>
            </a:extLst>
          </p:cNvPr>
          <p:cNvSpPr txBox="1">
            <a:spLocks/>
          </p:cNvSpPr>
          <p:nvPr/>
        </p:nvSpPr>
        <p:spPr>
          <a:xfrm>
            <a:off x="2209042" y="3292272"/>
            <a:ext cx="5212092" cy="678769"/>
          </a:xfrm>
          <a:prstGeom prst="rect">
            <a:avLst/>
          </a:prstGeom>
          <a:effectLst/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lnSpc>
                <a:spcPct val="90000"/>
              </a:lnSpc>
              <a:buClr>
                <a:schemeClr val="lt1"/>
              </a:buClr>
              <a:buSzPts val="4800"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 MODULE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DDE4E285-E8B7-45B7-BDBD-E8EEB6757452}"/>
              </a:ext>
            </a:extLst>
          </p:cNvPr>
          <p:cNvSpPr/>
          <p:nvPr/>
        </p:nvSpPr>
        <p:spPr>
          <a:xfrm rot="5400000">
            <a:off x="3978331" y="290142"/>
            <a:ext cx="1788592" cy="5573209"/>
          </a:xfrm>
          <a:prstGeom prst="round2SameRect">
            <a:avLst>
              <a:gd name="adj1" fmla="val 50000"/>
              <a:gd name="adj2" fmla="val 0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B9C506-C0F8-456F-89A1-1E87B7240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29" y="3971041"/>
            <a:ext cx="966185" cy="96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D355-7979-4E3D-AFE2-26559155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Sensors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7B35C-8BC8-4D01-8743-BB754B553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665233"/>
            <a:ext cx="8006836" cy="5805494"/>
          </a:xfrm>
        </p:spPr>
        <p:txBody>
          <a:bodyPr>
            <a:normAutofit/>
          </a:bodyPr>
          <a:lstStyle/>
          <a:p>
            <a:r>
              <a:rPr lang="en-US" sz="2400" dirty="0"/>
              <a:t>BME280 (I</a:t>
            </a:r>
            <a:r>
              <a:rPr lang="en-US" sz="2400" baseline="-25000" dirty="0"/>
              <a:t>2</a:t>
            </a:r>
            <a:r>
              <a:rPr lang="en-US" sz="2400" dirty="0"/>
              <a:t>C)</a:t>
            </a:r>
          </a:p>
          <a:p>
            <a:pPr lvl="1"/>
            <a:r>
              <a:rPr lang="en-US" sz="2000" dirty="0"/>
              <a:t>Temperature (-40 to 85±0.01 °C)</a:t>
            </a:r>
          </a:p>
          <a:p>
            <a:pPr lvl="1"/>
            <a:r>
              <a:rPr lang="en-US" sz="2000" dirty="0"/>
              <a:t>Relative humidity (0 to 100±0.008 %RH)</a:t>
            </a:r>
          </a:p>
          <a:p>
            <a:pPr lvl="1"/>
            <a:r>
              <a:rPr lang="en-US" sz="2000" dirty="0"/>
              <a:t>Atmospheric pressure (300 to 1100±0.0018 </a:t>
            </a:r>
            <a:r>
              <a:rPr lang="en-US" sz="2000" dirty="0" err="1"/>
              <a:t>hPa</a:t>
            </a:r>
            <a:r>
              <a:rPr lang="en-US" sz="2000" dirty="0"/>
              <a:t>)</a:t>
            </a:r>
          </a:p>
          <a:p>
            <a:r>
              <a:rPr lang="en-US" sz="2400" dirty="0"/>
              <a:t>Anemometer + Weathervane</a:t>
            </a:r>
          </a:p>
          <a:p>
            <a:pPr lvl="1"/>
            <a:r>
              <a:rPr lang="en-US" sz="2000" dirty="0"/>
              <a:t>Wind velocity</a:t>
            </a:r>
          </a:p>
          <a:p>
            <a:pPr lvl="1"/>
            <a:r>
              <a:rPr lang="en-US" sz="2000" dirty="0"/>
              <a:t>Wind direction</a:t>
            </a:r>
          </a:p>
          <a:p>
            <a:r>
              <a:rPr lang="en-US" sz="2400" dirty="0"/>
              <a:t>Rain gauge (also known as pluviometer)</a:t>
            </a:r>
          </a:p>
          <a:p>
            <a:pPr lvl="1"/>
            <a:r>
              <a:rPr lang="en-US" sz="2000" dirty="0"/>
              <a:t>Rain intensity</a:t>
            </a:r>
          </a:p>
          <a:p>
            <a:r>
              <a:rPr lang="en-US" sz="2400" b="1" dirty="0"/>
              <a:t>More!</a:t>
            </a:r>
            <a:endParaRPr lang="pt-PT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3741-D3BC-41C8-B915-2219AFDC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748B8-D6EE-4D49-99B3-3DBE363D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 dirty="0"/>
          </a:p>
        </p:txBody>
      </p:sp>
      <p:pic>
        <p:nvPicPr>
          <p:cNvPr id="1026" name="Picture 2" descr="Wind Vane Clip Art at Clker.com - vector clip art online, royalty free &amp;  public domain">
            <a:extLst>
              <a:ext uri="{FF2B5EF4-FFF2-40B4-BE49-F238E27FC236}">
                <a16:creationId xmlns:a16="http://schemas.microsoft.com/office/drawing/2014/main" id="{6DDD8B8D-4A43-470C-9CF8-B2F51D455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135" y="2541798"/>
            <a:ext cx="2696183" cy="16042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Tipping Bucket rain gauge">
            <a:extLst>
              <a:ext uri="{FF2B5EF4-FFF2-40B4-BE49-F238E27FC236}">
                <a16:creationId xmlns:a16="http://schemas.microsoft.com/office/drawing/2014/main" id="{E6A33187-A864-46F3-AEB1-292899982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7" b="94333" l="9135" r="90385">
                        <a14:foregroundMark x1="45192" y1="2667" x2="22115" y2="11333"/>
                        <a14:foregroundMark x1="22115" y1="11333" x2="14904" y2="27667"/>
                        <a14:foregroundMark x1="14904" y1="27667" x2="18269" y2="73000"/>
                        <a14:foregroundMark x1="18269" y1="73000" x2="39904" y2="94333"/>
                        <a14:foregroundMark x1="39904" y1="94333" x2="47472" y2="94438"/>
                        <a14:foregroundMark x1="64578" y1="94250" x2="90865" y2="77000"/>
                        <a14:foregroundMark x1="90865" y1="77000" x2="75000" y2="12667"/>
                        <a14:foregroundMark x1="75000" y1="12667" x2="59135" y2="6333"/>
                        <a14:foregroundMark x1="79808" y1="6333" x2="84135" y2="29333"/>
                        <a14:foregroundMark x1="84135" y1="29333" x2="63942" y2="70667"/>
                        <a14:foregroundMark x1="63942" y1="70667" x2="45192" y2="81667"/>
                        <a14:foregroundMark x1="45192" y1="81667" x2="47115" y2="52000"/>
                        <a14:foregroundMark x1="47115" y1="52000" x2="57692" y2="69333"/>
                        <a14:foregroundMark x1="57692" y1="69333" x2="38942" y2="88667"/>
                        <a14:foregroundMark x1="38942" y1="88667" x2="67308" y2="91667"/>
                        <a14:foregroundMark x1="67308" y1="91667" x2="11538" y2="89667"/>
                        <a14:foregroundMark x1="72115" y1="5667" x2="39904" y2="2667"/>
                        <a14:foregroundMark x1="39904" y1="2667" x2="16827" y2="9000"/>
                        <a14:foregroundMark x1="16827" y1="9000" x2="37981" y2="30667"/>
                        <a14:foregroundMark x1="37981" y1="30667" x2="53846" y2="11333"/>
                        <a14:foregroundMark x1="53846" y1="11333" x2="35577" y2="29667"/>
                        <a14:foregroundMark x1="35577" y1="29667" x2="39423" y2="73333"/>
                        <a14:foregroundMark x1="39423" y1="73333" x2="66346" y2="60333"/>
                        <a14:foregroundMark x1="66346" y1="60333" x2="52885" y2="50667"/>
                        <a14:foregroundMark x1="53365" y1="37333" x2="53365" y2="61667"/>
                        <a14:foregroundMark x1="53365" y1="61667" x2="75962" y2="75333"/>
                        <a14:foregroundMark x1="75962" y1="75333" x2="74519" y2="70000"/>
                        <a14:foregroundMark x1="88462" y1="15000" x2="83654" y2="86000"/>
                        <a14:foregroundMark x1="90385" y1="12667" x2="88462" y2="90000"/>
                        <a14:foregroundMark x1="88462" y1="90000" x2="34135" y2="90667"/>
                        <a14:foregroundMark x1="83173" y1="93333" x2="19231" y2="94333"/>
                        <a14:foregroundMark x1="15385" y1="78667" x2="25962" y2="92000"/>
                        <a14:foregroundMark x1="73077" y1="62333" x2="32212" y2="82000"/>
                        <a14:foregroundMark x1="28846" y1="52000" x2="73558" y2="78667"/>
                        <a14:foregroundMark x1="62981" y1="41667" x2="37019" y2="64000"/>
                        <a14:foregroundMark x1="31250" y1="33000" x2="71635" y2="52333"/>
                        <a14:foregroundMark x1="62981" y1="14667" x2="38942" y2="34667"/>
                        <a14:foregroundMark x1="33173" y1="8333" x2="70673" y2="22333"/>
                        <a14:foregroundMark x1="58654" y1="3667" x2="42308" y2="15667"/>
                        <a14:foregroundMark x1="67308" y1="9667" x2="45192" y2="39333"/>
                        <a14:foregroundMark x1="60577" y1="31000" x2="51923" y2="68333"/>
                        <a14:foregroundMark x1="51923" y1="43000" x2="54808" y2="78333"/>
                        <a14:foregroundMark x1="67788" y1="56000" x2="77404" y2="87667"/>
                        <a14:foregroundMark x1="80769" y1="56000" x2="73077" y2="78667"/>
                        <a14:foregroundMark x1="45192" y1="38667" x2="53365" y2="76333"/>
                        <a14:foregroundMark x1="40865" y1="31333" x2="52404" y2="68333"/>
                        <a14:foregroundMark x1="62981" y1="29000" x2="73077" y2="61000"/>
                        <a14:foregroundMark x1="83654" y1="29000" x2="83654" y2="55000"/>
                        <a14:foregroundMark x1="86058" y1="23000" x2="87981" y2="48667"/>
                        <a14:foregroundMark x1="88942" y1="23667" x2="90385" y2="49333"/>
                        <a14:foregroundMark x1="88942" y1="22000" x2="86538" y2="50667"/>
                        <a14:foregroundMark x1="86058" y1="20333" x2="86058" y2="46333"/>
                        <a14:foregroundMark x1="79327" y1="22000" x2="79808" y2="50333"/>
                        <a14:foregroundMark x1="76442" y1="23000" x2="81250" y2="63333"/>
                        <a14:foregroundMark x1="72115" y1="30000" x2="74519" y2="68000"/>
                        <a14:foregroundMark x1="75962" y1="29000" x2="74519" y2="67000"/>
                        <a14:foregroundMark x1="70673" y1="26667" x2="75962" y2="77000"/>
                        <a14:foregroundMark x1="72115" y1="33000" x2="71635" y2="69333"/>
                        <a14:foregroundMark x1="72115" y1="35667" x2="72115" y2="72333"/>
                        <a14:backgroundMark x1="2404" y1="4000" x2="962" y2="99667"/>
                        <a14:backgroundMark x1="28498" y1="99020" x2="34135" y2="99333"/>
                        <a14:backgroundMark x1="10096" y1="98000" x2="23330" y2="98734"/>
                        <a14:backgroundMark x1="34135" y1="99333" x2="94712" y2="98667"/>
                        <a14:backgroundMark x1="99519" y1="24000" x2="99038" y2="50000"/>
                        <a14:backgroundMark x1="95673" y1="2667" x2="99038" y2="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049" y="4316202"/>
            <a:ext cx="1500354" cy="216397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B9F4A-D79B-490A-9010-4BB11780C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7124" y="217100"/>
            <a:ext cx="3000206" cy="222826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85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D355-7979-4E3D-AFE2-26559155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7B35C-8BC8-4D01-8743-BB754B553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665233"/>
            <a:ext cx="8534817" cy="5805494"/>
          </a:xfrm>
        </p:spPr>
        <p:txBody>
          <a:bodyPr>
            <a:normAutofit/>
          </a:bodyPr>
          <a:lstStyle/>
          <a:p>
            <a:r>
              <a:rPr lang="en-US" sz="2400" dirty="0"/>
              <a:t>LILYGO® TTGO T-Energy ESP32 Development Board (T18_3.0 20190410)</a:t>
            </a:r>
          </a:p>
          <a:p>
            <a:r>
              <a:rPr lang="en-US" sz="2400" dirty="0"/>
              <a:t>Based on </a:t>
            </a:r>
            <a:r>
              <a:rPr lang="en-US" sz="2400" b="1" dirty="0"/>
              <a:t>ESP32</a:t>
            </a:r>
            <a:r>
              <a:rPr lang="en-US" sz="2400" dirty="0"/>
              <a:t>-WROVER-B (developed by </a:t>
            </a:r>
            <a:r>
              <a:rPr lang="en-US" sz="2400" dirty="0" err="1"/>
              <a:t>Espressif</a:t>
            </a:r>
            <a:r>
              <a:rPr lang="en-US" sz="2400" dirty="0"/>
              <a:t> Systems)</a:t>
            </a:r>
          </a:p>
          <a:p>
            <a:pPr lvl="1"/>
            <a:r>
              <a:rPr lang="en-US" sz="2000" dirty="0"/>
              <a:t>Wi-Fi functionality </a:t>
            </a:r>
            <a:r>
              <a:rPr lang="pt-PT" sz="2000" dirty="0"/>
              <a:t>802.11 b/g/n/e/i up to 150 Mbps</a:t>
            </a:r>
            <a:endParaRPr lang="en-US" sz="2000" dirty="0"/>
          </a:p>
          <a:p>
            <a:pPr lvl="1"/>
            <a:r>
              <a:rPr lang="en-US" sz="2000" dirty="0"/>
              <a:t>4MB Flash / 8MB PSRAM</a:t>
            </a:r>
          </a:p>
          <a:p>
            <a:pPr lvl="1"/>
            <a:r>
              <a:rPr lang="en-US" sz="2000" dirty="0"/>
              <a:t>520 kB SRAM</a:t>
            </a:r>
          </a:p>
          <a:p>
            <a:pPr lvl="1"/>
            <a:r>
              <a:rPr lang="en-US" sz="2000" dirty="0"/>
              <a:t>Working voltage 2.3V-3.6V</a:t>
            </a:r>
          </a:p>
          <a:p>
            <a:pPr lvl="1"/>
            <a:r>
              <a:rPr lang="en-US" sz="2000" dirty="0"/>
              <a:t>3.7V lithium-ion rechargeable battery (18650)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3741-D3BC-41C8-B915-2219AFDC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748B8-D6EE-4D49-99B3-3DBE363D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7A4BB9-8F96-48B5-95B6-C3E3844FC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00" b="97400" l="10000" r="90000">
                        <a14:foregroundMark x1="40300" y1="4100" x2="51300" y2="9000"/>
                        <a14:foregroundMark x1="51300" y1="9000" x2="59700" y2="9000"/>
                        <a14:foregroundMark x1="59700" y1="9000" x2="49300" y2="4300"/>
                        <a14:foregroundMark x1="49300" y1="4300" x2="51900" y2="7600"/>
                        <a14:foregroundMark x1="61400" y1="90400" x2="54900" y2="94300"/>
                        <a14:foregroundMark x1="54900" y1="94300" x2="44900" y2="93500"/>
                        <a14:foregroundMark x1="44900" y1="93500" x2="37700" y2="89000"/>
                        <a14:foregroundMark x1="37700" y1="89000" x2="37900" y2="88500"/>
                        <a14:foregroundMark x1="34400" y1="87900" x2="38300" y2="87500"/>
                        <a14:foregroundMark x1="64300" y1="87500" x2="63200" y2="84200"/>
                        <a14:foregroundMark x1="34800" y1="96500" x2="35100" y2="96700"/>
                        <a14:foregroundMark x1="63900" y1="68400" x2="62700" y2="68200"/>
                        <a14:foregroundMark x1="64800" y1="68400" x2="61900" y2="68200"/>
                        <a14:backgroundMark x1="37000" y1="4200" x2="36300" y2="4600"/>
                        <a14:backgroundMark x1="62800" y1="4700" x2="63300" y2="5300"/>
                        <a14:backgroundMark x1="63400" y1="95000" x2="63300" y2="95400"/>
                        <a14:backgroundMark x1="36300" y1="95500" x2="36500" y2="95100"/>
                        <a14:backgroundMark x1="65300" y1="96700" x2="64400" y2="97400"/>
                        <a14:backgroundMark x1="64200" y1="97600" x2="63500" y2="98000"/>
                        <a14:backgroundMark x1="65500" y1="96400" x2="65500" y2="96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98" r="32538"/>
          <a:stretch/>
        </p:blipFill>
        <p:spPr bwMode="auto">
          <a:xfrm rot="10800000">
            <a:off x="9697453" y="332616"/>
            <a:ext cx="2218963" cy="616999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48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D355-7979-4E3D-AFE2-26559155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MicroPython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7B35C-8BC8-4D01-8743-BB754B553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665233"/>
            <a:ext cx="9998496" cy="561335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Alternative to programming with the Arduino IDE in C++</a:t>
            </a:r>
          </a:p>
          <a:p>
            <a:r>
              <a:rPr lang="en-US" sz="2000" dirty="0"/>
              <a:t>Full Python compiler and runtime that </a:t>
            </a:r>
            <a:r>
              <a:rPr lang="en-US" sz="2000" b="1" dirty="0"/>
              <a:t>runs on the microcontroller's hardware</a:t>
            </a:r>
          </a:p>
          <a:p>
            <a:r>
              <a:rPr lang="en-US" sz="2000" dirty="0"/>
              <a:t>Interactive prompt (the REPL) to </a:t>
            </a:r>
            <a:r>
              <a:rPr lang="en-US" sz="2000" b="1" dirty="0"/>
              <a:t>execute supported commands immediately</a:t>
            </a:r>
          </a:p>
          <a:p>
            <a:r>
              <a:rPr lang="en-US" sz="2000" dirty="0" err="1"/>
              <a:t>MicroPython</a:t>
            </a:r>
            <a:r>
              <a:rPr lang="en-US" sz="2000" dirty="0"/>
              <a:t> includes modules which give the programmer </a:t>
            </a:r>
            <a:r>
              <a:rPr lang="en-US" sz="2000" b="1" dirty="0"/>
              <a:t>access to low-level hardware</a:t>
            </a:r>
          </a:p>
          <a:p>
            <a:r>
              <a:rPr lang="en-US" sz="2000" dirty="0"/>
              <a:t>The project makes full use of the pros of Python, namely </a:t>
            </a:r>
            <a:r>
              <a:rPr lang="en-US" sz="2000" b="1" dirty="0"/>
              <a:t>built-in data structures</a:t>
            </a:r>
            <a:r>
              <a:rPr lang="en-US" sz="2000" dirty="0"/>
              <a:t>,            increased readability, </a:t>
            </a:r>
            <a:r>
              <a:rPr lang="en-US" sz="2000" b="1" dirty="0"/>
              <a:t>dynamic typing</a:t>
            </a:r>
            <a:r>
              <a:rPr lang="en-US" sz="2000" dirty="0"/>
              <a:t>, Garbage Collection support, etc.</a:t>
            </a:r>
          </a:p>
          <a:p>
            <a:r>
              <a:rPr lang="en-US" sz="2000" dirty="0"/>
              <a:t>Python is prioritized as the main language on the project’s backend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3741-D3BC-41C8-B915-2219AFDC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748B8-D6EE-4D49-99B3-3DBE363D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65DBFD2-2343-42A9-842B-6525DFE2F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898" y="4256690"/>
            <a:ext cx="2355283" cy="239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03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D355-7979-4E3D-AFE2-26559155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MicroPython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3741-D3BC-41C8-B915-2219AFDC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748B8-D6EE-4D49-99B3-3DBE363D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7D350D-A45F-400B-9CAD-AFD48F1B5A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035" y="1113548"/>
            <a:ext cx="10769929" cy="4194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6C42D-929A-4DCA-82D4-25B0F255E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898" y="4256690"/>
            <a:ext cx="2355283" cy="239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41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D355-7979-4E3D-AFE2-26559155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Mqtt</a:t>
            </a:r>
            <a:r>
              <a:rPr lang="en-US" dirty="0"/>
              <a:t> Broker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3741-D3BC-41C8-B915-2219AFDC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748B8-D6EE-4D49-99B3-3DBE363D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 dirty="0"/>
          </a:p>
        </p:txBody>
      </p:sp>
      <p:pic>
        <p:nvPicPr>
          <p:cNvPr id="1026" name="Picture 2" descr="Why Is a Network Tunnel Called a “Tunnel”?">
            <a:extLst>
              <a:ext uri="{FF2B5EF4-FFF2-40B4-BE49-F238E27FC236}">
                <a16:creationId xmlns:a16="http://schemas.microsoft.com/office/drawing/2014/main" id="{2811A46E-B941-43E0-BC5E-1460CBB8DC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8" y="1246775"/>
            <a:ext cx="10131425" cy="46422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lue Circle">
            <a:extLst>
              <a:ext uri="{FF2B5EF4-FFF2-40B4-BE49-F238E27FC236}">
                <a16:creationId xmlns:a16="http://schemas.microsoft.com/office/drawing/2014/main" id="{6A987604-23B1-4527-854E-651641CF1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9667" y1="10152" x2="42111" y2="11061"/>
                        <a14:foregroundMark x1="42111" y1="11061" x2="33333" y2="25000"/>
                        <a14:foregroundMark x1="33333" y1="25000" x2="33889" y2="53485"/>
                        <a14:foregroundMark x1="33889" y1="53485" x2="43000" y2="62879"/>
                        <a14:foregroundMark x1="43000" y1="62879" x2="39222" y2="45000"/>
                        <a14:foregroundMark x1="39222" y1="45000" x2="51000" y2="48636"/>
                        <a14:foregroundMark x1="51000" y1="48636" x2="57111" y2="47576"/>
                        <a14:foregroundMark x1="57111" y1="47576" x2="49889" y2="38485"/>
                        <a14:foregroundMark x1="49889" y1="38485" x2="52444" y2="61061"/>
                        <a14:foregroundMark x1="52444" y1="61061" x2="43000" y2="76970"/>
                        <a14:foregroundMark x1="43000" y1="76970" x2="43444" y2="90000"/>
                        <a14:foregroundMark x1="63444" y1="36364" x2="47667" y2="48939"/>
                        <a14:foregroundMark x1="47667" y1="48939" x2="33556" y2="68485"/>
                        <a14:foregroundMark x1="33556" y1="68485" x2="33556" y2="68485"/>
                        <a14:foregroundMark x1="51333" y1="24848" x2="55556" y2="76364"/>
                        <a14:foregroundMark x1="55556" y1="76364" x2="55556" y2="76364"/>
                        <a14:foregroundMark x1="38667" y1="21818" x2="53444" y2="30303"/>
                        <a14:foregroundMark x1="53444" y1="30303" x2="68333" y2="50303"/>
                        <a14:foregroundMark x1="68333" y1="50303" x2="68444" y2="51970"/>
                        <a14:foregroundMark x1="59222" y1="23333" x2="50778" y2="35152"/>
                        <a14:foregroundMark x1="50778" y1="35152" x2="57000" y2="58333"/>
                        <a14:foregroundMark x1="57000" y1="58333" x2="61556" y2="58030"/>
                        <a14:foregroundMark x1="60000" y1="30000" x2="58333" y2="42576"/>
                        <a14:foregroundMark x1="58333" y1="42576" x2="52333" y2="39697"/>
                        <a14:foregroundMark x1="52333" y1="39697" x2="53000" y2="58333"/>
                        <a14:foregroundMark x1="53000" y1="58333" x2="53667" y2="42273"/>
                        <a14:foregroundMark x1="48222" y1="55152" x2="51222" y2="63333"/>
                        <a14:foregroundMark x1="51222" y1="63333" x2="46333" y2="47424"/>
                        <a14:foregroundMark x1="46333" y1="47424" x2="43000" y2="53333"/>
                        <a14:foregroundMark x1="52556" y1="54848" x2="46889" y2="47424"/>
                        <a14:foregroundMark x1="46889" y1="47424" x2="43667" y2="45303"/>
                        <a14:foregroundMark x1="54667" y1="65606" x2="43778" y2="52121"/>
                        <a14:foregroundMark x1="56778" y1="63788" x2="46000" y2="63485"/>
                        <a14:foregroundMark x1="61889" y1="63485" x2="46889" y2="70303"/>
                        <a14:foregroundMark x1="63111" y1="62576" x2="46333" y2="70303"/>
                        <a14:foregroundMark x1="61222" y1="65152" x2="47889" y2="73788"/>
                        <a14:foregroundMark x1="60444" y1="66818" x2="42000" y2="77576"/>
                        <a14:foregroundMark x1="48333" y1="63333" x2="35667" y2="73333"/>
                        <a14:foregroundMark x1="46667" y1="61364" x2="38556" y2="75000"/>
                        <a14:foregroundMark x1="45111" y1="70303" x2="37556" y2="78333"/>
                        <a14:foregroundMark x1="54778" y1="53485" x2="37222" y2="68485"/>
                        <a14:foregroundMark x1="48222" y1="38030" x2="37889" y2="46970"/>
                        <a14:foregroundMark x1="38889" y1="10152" x2="33778" y2="20758"/>
                        <a14:foregroundMark x1="33778" y1="20758" x2="33778" y2="20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45" t="4428" r="16201" b="3608"/>
          <a:stretch/>
        </p:blipFill>
        <p:spPr bwMode="auto">
          <a:xfrm>
            <a:off x="4329316" y="2354916"/>
            <a:ext cx="2419314" cy="242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02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D355-7979-4E3D-AFE2-26559155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left to be done… Web Server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3741-D3BC-41C8-B915-2219AFDC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748B8-D6EE-4D49-99B3-3DBE363D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BFA67A-5932-484E-95FD-AB1AD4D2E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665233"/>
            <a:ext cx="9998496" cy="5613355"/>
          </a:xfrm>
        </p:spPr>
        <p:txBody>
          <a:bodyPr anchor="t"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Configuration pages for adding new stations or changing active ones</a:t>
            </a:r>
          </a:p>
          <a:p>
            <a:endParaRPr lang="en-US" sz="2000" dirty="0"/>
          </a:p>
        </p:txBody>
      </p:sp>
      <p:pic>
        <p:nvPicPr>
          <p:cNvPr id="3074" name="Picture 2" descr="Flask (framework web) – Wikipédia, a enciclopédia livre">
            <a:extLst>
              <a:ext uri="{FF2B5EF4-FFF2-40B4-BE49-F238E27FC236}">
                <a16:creationId xmlns:a16="http://schemas.microsoft.com/office/drawing/2014/main" id="{9A9879FE-2383-43F8-ABD0-52C9310CD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893" y="5245779"/>
            <a:ext cx="3127523" cy="12249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150C6B-2058-4C58-97DE-D2610D456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113" y="2074928"/>
            <a:ext cx="9031287" cy="2708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9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AEB567-216B-4A33-82B8-16598D4C462F}"/>
              </a:ext>
            </a:extLst>
          </p:cNvPr>
          <p:cNvSpPr/>
          <p:nvPr/>
        </p:nvSpPr>
        <p:spPr>
          <a:xfrm>
            <a:off x="1027113" y="1570411"/>
            <a:ext cx="10260997" cy="392649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5D355-7979-4E3D-AFE2-26559155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Model Weather Forecast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3741-D3BC-41C8-B915-2219AFDC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748B8-D6EE-4D49-99B3-3DBE363D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BFA67A-5932-484E-95FD-AB1AD4D2E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665233"/>
            <a:ext cx="9998496" cy="5613355"/>
          </a:xfrm>
        </p:spPr>
        <p:txBody>
          <a:bodyPr anchor="t">
            <a:normAutofit lnSpcReduction="10000"/>
          </a:bodyPr>
          <a:lstStyle/>
          <a:p>
            <a:r>
              <a:rPr lang="en-US" sz="2000" dirty="0"/>
              <a:t>The last day of a week was used as test subset:</a:t>
            </a:r>
          </a:p>
          <a:p>
            <a:r>
              <a:rPr lang="en-US" sz="2000" dirty="0"/>
              <a:t>Red represents the predicted values and blue the known values.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(data displayed is from Austin, Texas)</a:t>
            </a:r>
          </a:p>
          <a:p>
            <a:endParaRPr lang="en-US" sz="2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E1BCC0-B7AE-47B3-931A-0985051DD366}"/>
              </a:ext>
            </a:extLst>
          </p:cNvPr>
          <p:cNvGrpSpPr/>
          <p:nvPr/>
        </p:nvGrpSpPr>
        <p:grpSpPr>
          <a:xfrm>
            <a:off x="1050537" y="1579861"/>
            <a:ext cx="10090925" cy="3784097"/>
            <a:chOff x="522675" y="1579861"/>
            <a:chExt cx="10090925" cy="3784097"/>
          </a:xfrm>
        </p:grpSpPr>
        <p:pic>
          <p:nvPicPr>
            <p:cNvPr id="6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EA33F6CF-973C-428B-9A6A-13D8D2C6F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675" y="1579861"/>
              <a:ext cx="5045463" cy="3784097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</p:pic>
        <p:pic>
          <p:nvPicPr>
            <p:cNvPr id="8" name="Picture 7" descr="Chart, line chart, histogram&#10;&#10;Description automatically generated">
              <a:extLst>
                <a:ext uri="{FF2B5EF4-FFF2-40B4-BE49-F238E27FC236}">
                  <a16:creationId xmlns:a16="http://schemas.microsoft.com/office/drawing/2014/main" id="{A304E63D-FCB5-4F7F-BA1C-161907AC1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8138" y="1579861"/>
              <a:ext cx="5045462" cy="3784097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9528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D355-7979-4E3D-AFE2-26559155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PostgreSQL Database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3741-D3BC-41C8-B915-2219AFDC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748B8-D6EE-4D49-99B3-3DBE363D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BFA67A-5932-484E-95FD-AB1AD4D2E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665233"/>
            <a:ext cx="9998496" cy="5613355"/>
          </a:xfrm>
        </p:spPr>
        <p:txBody>
          <a:bodyPr anchor="t">
            <a:normAutofit/>
          </a:bodyPr>
          <a:lstStyle/>
          <a:p>
            <a:r>
              <a:rPr lang="en-US" dirty="0"/>
              <a:t>For an accurate forecast, the more data the better</a:t>
            </a:r>
          </a:p>
          <a:p>
            <a:r>
              <a:rPr lang="en-US" dirty="0"/>
              <a:t>PostgreSQL is relational and has great performance.</a:t>
            </a:r>
          </a:p>
        </p:txBody>
      </p:sp>
      <p:pic>
        <p:nvPicPr>
          <p:cNvPr id="4100" name="Picture 4" descr="PostgreSQL logo">
            <a:extLst>
              <a:ext uri="{FF2B5EF4-FFF2-40B4-BE49-F238E27FC236}">
                <a16:creationId xmlns:a16="http://schemas.microsoft.com/office/drawing/2014/main" id="{E934B637-1257-4715-854D-863605D1C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128" y="4710235"/>
            <a:ext cx="1890288" cy="19494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3069AB-A9BC-4BD4-AD3B-945F0C27C1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76845" y="1442493"/>
            <a:ext cx="9638309" cy="4845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411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E6A07E7-B04D-4A6D-A1C8-54A86FE0A6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2286228"/>
              </p:ext>
            </p:extLst>
          </p:nvPr>
        </p:nvGraphicFramePr>
        <p:xfrm>
          <a:off x="1" y="665233"/>
          <a:ext cx="12163424" cy="5704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555D355-7979-4E3D-AFE2-26559155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Schedule and Progress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3741-D3BC-41C8-B915-2219AFDC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748B8-D6EE-4D49-99B3-3DBE363D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WEATHER STATION DEVELOPMENT - SENSOR MODULE  /  DIOGO RIBEIRO</a:t>
            </a:r>
            <a:endParaRPr lang="pt-P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8B5B2-F869-402A-B191-CAE4CCAD5FD9}"/>
              </a:ext>
            </a:extLst>
          </p:cNvPr>
          <p:cNvSpPr txBox="1"/>
          <p:nvPr/>
        </p:nvSpPr>
        <p:spPr>
          <a:xfrm>
            <a:off x="10279118" y="696763"/>
            <a:ext cx="152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 of April</a:t>
            </a:r>
            <a:endParaRPr lang="pt-P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C6E76-FAAC-462F-8BCB-4C2E72DF5AA9}"/>
              </a:ext>
            </a:extLst>
          </p:cNvPr>
          <p:cNvSpPr txBox="1"/>
          <p:nvPr/>
        </p:nvSpPr>
        <p:spPr>
          <a:xfrm>
            <a:off x="10279117" y="1290598"/>
            <a:ext cx="145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of May</a:t>
            </a:r>
            <a:endParaRPr lang="pt-P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4C533-4090-4B0E-9635-C828189ECD16}"/>
              </a:ext>
            </a:extLst>
          </p:cNvPr>
          <p:cNvSpPr txBox="1"/>
          <p:nvPr/>
        </p:nvSpPr>
        <p:spPr>
          <a:xfrm>
            <a:off x="10279116" y="1884433"/>
            <a:ext cx="136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 of May</a:t>
            </a:r>
            <a:endParaRPr lang="pt-P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E34B2-7712-4618-8F92-FD97E9C5A1EA}"/>
              </a:ext>
            </a:extLst>
          </p:cNvPr>
          <p:cNvSpPr txBox="1"/>
          <p:nvPr/>
        </p:nvSpPr>
        <p:spPr>
          <a:xfrm>
            <a:off x="10279115" y="2456454"/>
            <a:ext cx="152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of June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0260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1030287" y="4296001"/>
            <a:ext cx="10131425" cy="78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sz="4800" dirty="0"/>
              <a:t>Questions?</a:t>
            </a:r>
            <a:endParaRPr sz="4800" dirty="0"/>
          </a:p>
        </p:txBody>
      </p:sp>
      <p:sp>
        <p:nvSpPr>
          <p:cNvPr id="155" name="Google Shape;155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032E2D-4FA3-42D0-B40A-76233777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 dirty="0"/>
          </a:p>
        </p:txBody>
      </p:sp>
      <p:pic>
        <p:nvPicPr>
          <p:cNvPr id="4" name="Graphic 3" descr="Questions outline">
            <a:extLst>
              <a:ext uri="{FF2B5EF4-FFF2-40B4-BE49-F238E27FC236}">
                <a16:creationId xmlns:a16="http://schemas.microsoft.com/office/drawing/2014/main" id="{A33B5E22-7997-490F-AE51-EA967DB68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5739" y="1158383"/>
            <a:ext cx="3079072" cy="30790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428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D355-7979-4E3D-AFE2-26559155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7B35C-8BC8-4D01-8743-BB754B553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525" y="665233"/>
            <a:ext cx="7059307" cy="5805494"/>
          </a:xfrm>
        </p:spPr>
        <p:txBody>
          <a:bodyPr>
            <a:normAutofit/>
          </a:bodyPr>
          <a:lstStyle/>
          <a:p>
            <a:r>
              <a:rPr lang="en-US" sz="2800" dirty="0"/>
              <a:t>What is it?</a:t>
            </a:r>
          </a:p>
          <a:p>
            <a:pPr lvl="1"/>
            <a:r>
              <a:rPr lang="en-US" sz="2400" dirty="0"/>
              <a:t>Interface capable of:</a:t>
            </a:r>
          </a:p>
          <a:p>
            <a:pPr lvl="2"/>
            <a:r>
              <a:rPr lang="en-US" sz="2400" dirty="0"/>
              <a:t>Connecting to various weather sensors</a:t>
            </a:r>
          </a:p>
          <a:p>
            <a:pPr lvl="2"/>
            <a:r>
              <a:rPr lang="en-US" sz="2400" dirty="0"/>
              <a:t>Interpreting and presenting their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3741-D3BC-41C8-B915-2219AFDC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748B8-D6EE-4D49-99B3-3DBE363D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3D48E8C-AB5A-47D3-BBDC-16BB29301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378961" y="3625808"/>
            <a:ext cx="3966603" cy="193697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CE185A4-02E4-41FE-9E3B-B9267BA10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378961" y="1207851"/>
            <a:ext cx="3966603" cy="21211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16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D355-7979-4E3D-AFE2-26559155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MicroPython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7B35C-8BC8-4D01-8743-BB754B553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665233"/>
            <a:ext cx="9998496" cy="5613355"/>
          </a:xfrm>
        </p:spPr>
        <p:txBody>
          <a:bodyPr anchor="ctr">
            <a:normAutofit/>
          </a:bodyPr>
          <a:lstStyle/>
          <a:p>
            <a:r>
              <a:rPr lang="en-US" dirty="0"/>
              <a:t>Connection to the REPL previously mentioned can be achieved via </a:t>
            </a:r>
            <a:r>
              <a:rPr lang="en-US" b="1" dirty="0"/>
              <a:t>Serial Port</a:t>
            </a:r>
            <a:r>
              <a:rPr lang="en-US" dirty="0"/>
              <a:t>,                  with 115200 BAUD (software used was </a:t>
            </a:r>
            <a:r>
              <a:rPr lang="en-US" b="1" dirty="0"/>
              <a:t>PuTTY</a:t>
            </a:r>
            <a:r>
              <a:rPr lang="en-US" dirty="0"/>
              <a:t>)</a:t>
            </a:r>
          </a:p>
          <a:p>
            <a:r>
              <a:rPr lang="en-US" dirty="0"/>
              <a:t>Using the Python library </a:t>
            </a:r>
            <a:r>
              <a:rPr lang="en-US" b="1" dirty="0" err="1"/>
              <a:t>adafruit-ampy</a:t>
            </a:r>
            <a:r>
              <a:rPr lang="en-US" dirty="0"/>
              <a:t> on desktop (add to PATH environment variable) allows for file manipulation on the board’s file system via command prompt.</a:t>
            </a:r>
          </a:p>
          <a:p>
            <a:pPr marL="0" indent="0">
              <a:buNone/>
            </a:pPr>
            <a:r>
              <a:rPr lang="en-US" dirty="0"/>
              <a:t>	“Send file to ESP32.bat” example: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highlight>
                  <a:srgbClr val="000000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ampy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highlight>
                  <a:srgbClr val="000000"/>
                </a:highlight>
                <a:latin typeface="Fira Code" panose="020B0809050000020004" pitchFamily="49" charset="0"/>
                <a:ea typeface="Fira Code" panose="020B0809050000020004" pitchFamily="49" charset="0"/>
              </a:rPr>
              <a:t> --port COM3 put %1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3741-D3BC-41C8-B915-2219AFDC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748B8-D6EE-4D49-99B3-3DBE363D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65DBFD2-2343-42A9-842B-6525DFE2F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942" y="3567980"/>
            <a:ext cx="3031239" cy="308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43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D355-7979-4E3D-AFE2-26559155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3741-D3BC-41C8-B915-2219AFDC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748B8-D6EE-4D49-99B3-3DBE363D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7D92B3-CFE7-4FDB-A214-740EC6136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204690"/>
              </p:ext>
            </p:extLst>
          </p:nvPr>
        </p:nvGraphicFramePr>
        <p:xfrm>
          <a:off x="662866" y="922521"/>
          <a:ext cx="10866267" cy="5281466"/>
        </p:xfrm>
        <a:graphic>
          <a:graphicData uri="http://schemas.openxmlformats.org/drawingml/2006/table">
            <a:tbl>
              <a:tblPr/>
              <a:tblGrid>
                <a:gridCol w="722153">
                  <a:extLst>
                    <a:ext uri="{9D8B030D-6E8A-4147-A177-3AD203B41FA5}">
                      <a16:colId xmlns:a16="http://schemas.microsoft.com/office/drawing/2014/main" val="1446761748"/>
                    </a:ext>
                  </a:extLst>
                </a:gridCol>
                <a:gridCol w="2599748">
                  <a:extLst>
                    <a:ext uri="{9D8B030D-6E8A-4147-A177-3AD203B41FA5}">
                      <a16:colId xmlns:a16="http://schemas.microsoft.com/office/drawing/2014/main" val="2026014433"/>
                    </a:ext>
                  </a:extLst>
                </a:gridCol>
                <a:gridCol w="1316865">
                  <a:extLst>
                    <a:ext uri="{9D8B030D-6E8A-4147-A177-3AD203B41FA5}">
                      <a16:colId xmlns:a16="http://schemas.microsoft.com/office/drawing/2014/main" val="155670709"/>
                    </a:ext>
                  </a:extLst>
                </a:gridCol>
                <a:gridCol w="2132473">
                  <a:extLst>
                    <a:ext uri="{9D8B030D-6E8A-4147-A177-3AD203B41FA5}">
                      <a16:colId xmlns:a16="http://schemas.microsoft.com/office/drawing/2014/main" val="1393138059"/>
                    </a:ext>
                  </a:extLst>
                </a:gridCol>
                <a:gridCol w="2871618">
                  <a:extLst>
                    <a:ext uri="{9D8B030D-6E8A-4147-A177-3AD203B41FA5}">
                      <a16:colId xmlns:a16="http://schemas.microsoft.com/office/drawing/2014/main" val="2260264750"/>
                    </a:ext>
                  </a:extLst>
                </a:gridCol>
                <a:gridCol w="1223410">
                  <a:extLst>
                    <a:ext uri="{9D8B030D-6E8A-4147-A177-3AD203B41FA5}">
                      <a16:colId xmlns:a16="http://schemas.microsoft.com/office/drawing/2014/main" val="301766417"/>
                    </a:ext>
                  </a:extLst>
                </a:gridCol>
              </a:tblGrid>
              <a:tr h="71371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Ref.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9F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Function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A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Category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9F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Attribute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A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Detail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9F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Category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A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622772"/>
                  </a:ext>
                </a:extLst>
              </a:tr>
              <a:tr h="75776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Reading and interpretation of the weather sensors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Invisible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Flexibility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Implementation of as many units of measurement as possible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Mandatory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08020"/>
                  </a:ext>
                </a:extLst>
              </a:tr>
              <a:tr h="75776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pt-PT" sz="150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Sending data to the MQTT broker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Invisible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Fault tolerance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Emphasis on the robustness of MQTT messages</a:t>
                      </a: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Mandatory</a:t>
                      </a: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63378"/>
                  </a:ext>
                </a:extLst>
              </a:tr>
              <a:tr h="76481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pt-PT" sz="150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Cleaning and analysis of the data received from the sensors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Apparent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Reliability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Must be available to receive broker data whenever possible</a:t>
                      </a: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Mandatory</a:t>
                      </a: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174950"/>
                  </a:ext>
                </a:extLst>
              </a:tr>
              <a:tr h="76481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pt-PT" sz="150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Collection and processing of historical weather data</a:t>
                      </a: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Invisible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Modular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Development of a Web server that uses a database with an API</a:t>
                      </a: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Mandatory</a:t>
                      </a: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141502"/>
                  </a:ext>
                </a:extLst>
              </a:tr>
              <a:tr h="76481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pt-PT" sz="150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Recent local weather forecasts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Apparent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Correctness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Concern with approaching a scientific model</a:t>
                      </a: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Desirable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905985"/>
                  </a:ext>
                </a:extLst>
              </a:tr>
              <a:tr h="75776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  <a:endParaRPr lang="pt-PT" sz="150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Graphic representation of accumulated historical data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Decorative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Human-Machine Interaction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Availability of the collected information on web pages</a:t>
                      </a: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Desirable</a:t>
                      </a:r>
                      <a:endParaRPr lang="pt-PT" sz="1500" dirty="0">
                        <a:effectLst/>
                        <a:latin typeface="+mj-lt"/>
                      </a:endParaRPr>
                    </a:p>
                  </a:txBody>
                  <a:tcPr marL="79214" marR="79214" marT="39607" marB="39607" anchor="ctr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480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39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D355-7979-4E3D-AFE2-26559155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7B35C-8BC8-4D01-8743-BB754B553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525" y="665233"/>
            <a:ext cx="7059307" cy="5805494"/>
          </a:xfrm>
        </p:spPr>
        <p:txBody>
          <a:bodyPr>
            <a:normAutofit/>
          </a:bodyPr>
          <a:lstStyle/>
          <a:p>
            <a:r>
              <a:rPr lang="en-US" sz="2800" dirty="0"/>
              <a:t>Motivation</a:t>
            </a:r>
          </a:p>
          <a:p>
            <a:pPr lvl="1"/>
            <a:r>
              <a:rPr lang="pt-PT" sz="2400" dirty="0"/>
              <a:t>Simplify weather science systems</a:t>
            </a:r>
          </a:p>
          <a:p>
            <a:pPr lvl="1"/>
            <a:r>
              <a:rPr lang="en-US" sz="2400" dirty="0"/>
              <a:t>Agriculture, forestry and horticulture</a:t>
            </a:r>
          </a:p>
          <a:p>
            <a:pPr lvl="1"/>
            <a:r>
              <a:rPr lang="en-US" sz="2400" dirty="0"/>
              <a:t>Places of meteorological interest</a:t>
            </a:r>
            <a:r>
              <a:rPr lang="en-US" sz="2400"/>
              <a:t>, microclimate</a:t>
            </a:r>
            <a:endParaRPr lang="pt-PT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3741-D3BC-41C8-B915-2219AFDC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748B8-D6EE-4D49-99B3-3DBE363D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3D48E8C-AB5A-47D3-BBDC-16BB29301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378961" y="3625808"/>
            <a:ext cx="3966603" cy="193697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CE185A4-02E4-41FE-9E3B-B9267BA10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378961" y="1207851"/>
            <a:ext cx="3966603" cy="21211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66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D355-7979-4E3D-AFE2-26559155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7B35C-8BC8-4D01-8743-BB754B553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525" y="665233"/>
            <a:ext cx="7059307" cy="5805494"/>
          </a:xfrm>
        </p:spPr>
        <p:txBody>
          <a:bodyPr>
            <a:normAutofit/>
          </a:bodyPr>
          <a:lstStyle/>
          <a:p>
            <a:r>
              <a:rPr lang="pt-PT" sz="2400" dirty="0"/>
              <a:t>Support for any weather sensor (programmed in MicroPython)</a:t>
            </a:r>
          </a:p>
          <a:p>
            <a:r>
              <a:rPr lang="pt-PT" sz="2400" dirty="0"/>
              <a:t>Precise assessment of the weather conditions in a small area (ex. greenhouse)</a:t>
            </a:r>
          </a:p>
          <a:p>
            <a:r>
              <a:rPr lang="pt-PT" sz="2400" dirty="0"/>
              <a:t>Straightforward installation of the full system and integration with other IoT systems (ex. irrigation system)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3741-D3BC-41C8-B915-2219AFDC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748B8-D6EE-4D49-99B3-3DBE363D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3D48E8C-AB5A-47D3-BBDC-16BB29301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378961" y="3625808"/>
            <a:ext cx="3966603" cy="193697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CE185A4-02E4-41FE-9E3B-B9267BA10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378961" y="1207851"/>
            <a:ext cx="3966603" cy="21211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343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D355-7979-4E3D-AFE2-26559155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and related Works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7B35C-8BC8-4D01-8743-BB754B553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113" y="665233"/>
            <a:ext cx="4654596" cy="5805494"/>
          </a:xfrm>
        </p:spPr>
        <p:txBody>
          <a:bodyPr>
            <a:normAutofit/>
          </a:bodyPr>
          <a:lstStyle/>
          <a:p>
            <a:r>
              <a:rPr lang="en-US" sz="2400" dirty="0" err="1"/>
              <a:t>Meteobridge</a:t>
            </a:r>
            <a:endParaRPr lang="en-US" sz="2400" dirty="0"/>
          </a:p>
          <a:p>
            <a:pPr lvl="1"/>
            <a:r>
              <a:rPr lang="en-US" sz="2400" dirty="0"/>
              <a:t>Dedicated to preexisting infrastructure</a:t>
            </a:r>
          </a:p>
          <a:p>
            <a:pPr lvl="1"/>
            <a:endParaRPr lang="en-US" sz="2400" dirty="0"/>
          </a:p>
          <a:p>
            <a:r>
              <a:rPr lang="en-US" sz="2400" dirty="0"/>
              <a:t>Cumulus</a:t>
            </a:r>
          </a:p>
          <a:p>
            <a:pPr lvl="1"/>
            <a:r>
              <a:rPr lang="en-US" sz="2400" dirty="0"/>
              <a:t>Depends on professional-grade weather stations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3741-D3BC-41C8-B915-2219AFDC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748B8-D6EE-4D49-99B3-3DBE363D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3CB348-B3A4-44BA-A441-8D50A761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482" y="723406"/>
            <a:ext cx="5715000" cy="1482213"/>
          </a:xfrm>
          <a:prstGeom prst="roundRect">
            <a:avLst>
              <a:gd name="adj" fmla="val 331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9137B0F-58CA-4FAF-8671-22D22841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48" y="2532994"/>
            <a:ext cx="5396933" cy="37688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49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D355-7979-4E3D-AFE2-26559155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and related Works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7B35C-8BC8-4D01-8743-BB754B553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129" y="665233"/>
            <a:ext cx="3657601" cy="1509796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IPMA</a:t>
            </a:r>
          </a:p>
          <a:p>
            <a:pPr lvl="1"/>
            <a:r>
              <a:rPr lang="en-US" sz="2400" dirty="0"/>
              <a:t>Official government agency</a:t>
            </a:r>
          </a:p>
          <a:p>
            <a:pPr lvl="1"/>
            <a:r>
              <a:rPr lang="en-US" sz="2400" dirty="0"/>
              <a:t>Highly scientific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3741-D3BC-41C8-B915-2219AFDC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748B8-D6EE-4D49-99B3-3DBE363D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653DCF-049E-4A48-B5DD-D01A9A98E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65233"/>
            <a:ext cx="5721764" cy="3596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CC044D-8DF0-47FF-A40E-D3886A961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113" y="2422438"/>
            <a:ext cx="4923395" cy="403883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FF07E88-0AD9-45B9-BE58-B3B663ACB641}"/>
              </a:ext>
            </a:extLst>
          </p:cNvPr>
          <p:cNvSpPr txBox="1">
            <a:spLocks/>
          </p:cNvSpPr>
          <p:nvPr/>
        </p:nvSpPr>
        <p:spPr>
          <a:xfrm>
            <a:off x="6241494" y="4441856"/>
            <a:ext cx="5061489" cy="153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MeteoMoita</a:t>
            </a:r>
            <a:endParaRPr lang="en-US" sz="2400" dirty="0"/>
          </a:p>
          <a:p>
            <a:pPr lvl="1"/>
            <a:r>
              <a:rPr lang="en-US" sz="2400" dirty="0"/>
              <a:t>Uses a paid interface (WXSIM) to predict weather using scientific models</a:t>
            </a:r>
          </a:p>
        </p:txBody>
      </p:sp>
    </p:spTree>
    <p:extLst>
      <p:ext uri="{BB962C8B-B14F-4D97-AF65-F5344CB8AC3E}">
        <p14:creationId xmlns:p14="http://schemas.microsoft.com/office/powerpoint/2010/main" val="284241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8779537" y="143292"/>
            <a:ext cx="3326065" cy="78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Project Architecture</a:t>
            </a:r>
            <a:endParaRPr dirty="0"/>
          </a:p>
        </p:txBody>
      </p:sp>
      <p:sp>
        <p:nvSpPr>
          <p:cNvPr id="155" name="Google Shape;155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032E2D-4FA3-42D0-B40A-76233777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 dirty="0"/>
          </a:p>
        </p:txBody>
      </p:sp>
      <p:pic>
        <p:nvPicPr>
          <p:cNvPr id="6" name="Picture 2" descr="Wind Vane Clip Art at Clker.com - vector clip art online, royalty free &amp;  public domain">
            <a:extLst>
              <a:ext uri="{FF2B5EF4-FFF2-40B4-BE49-F238E27FC236}">
                <a16:creationId xmlns:a16="http://schemas.microsoft.com/office/drawing/2014/main" id="{B217204F-DF27-4C1D-8742-2991C49C9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72" y="2809029"/>
            <a:ext cx="1964428" cy="116883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he Tipping Bucket rain gauge">
            <a:extLst>
              <a:ext uri="{FF2B5EF4-FFF2-40B4-BE49-F238E27FC236}">
                <a16:creationId xmlns:a16="http://schemas.microsoft.com/office/drawing/2014/main" id="{85F2C2F5-19B2-49D8-B010-A514A6C19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7" b="94333" l="9135" r="90385">
                        <a14:foregroundMark x1="45192" y1="2667" x2="22115" y2="11333"/>
                        <a14:foregroundMark x1="22115" y1="11333" x2="14904" y2="27667"/>
                        <a14:foregroundMark x1="14904" y1="27667" x2="18269" y2="73000"/>
                        <a14:foregroundMark x1="18269" y1="73000" x2="39904" y2="94333"/>
                        <a14:foregroundMark x1="39904" y1="94333" x2="47472" y2="94438"/>
                        <a14:foregroundMark x1="64578" y1="94250" x2="90865" y2="77000"/>
                        <a14:foregroundMark x1="90865" y1="77000" x2="75000" y2="12667"/>
                        <a14:foregroundMark x1="75000" y1="12667" x2="59135" y2="6333"/>
                        <a14:foregroundMark x1="79808" y1="6333" x2="84135" y2="29333"/>
                        <a14:foregroundMark x1="84135" y1="29333" x2="63942" y2="70667"/>
                        <a14:foregroundMark x1="63942" y1="70667" x2="45192" y2="81667"/>
                        <a14:foregroundMark x1="45192" y1="81667" x2="47115" y2="52000"/>
                        <a14:foregroundMark x1="47115" y1="52000" x2="57692" y2="69333"/>
                        <a14:foregroundMark x1="57692" y1="69333" x2="38942" y2="88667"/>
                        <a14:foregroundMark x1="38942" y1="88667" x2="67308" y2="91667"/>
                        <a14:foregroundMark x1="67308" y1="91667" x2="11538" y2="89667"/>
                        <a14:foregroundMark x1="72115" y1="5667" x2="39904" y2="2667"/>
                        <a14:foregroundMark x1="39904" y1="2667" x2="16827" y2="9000"/>
                        <a14:foregroundMark x1="16827" y1="9000" x2="37981" y2="30667"/>
                        <a14:foregroundMark x1="37981" y1="30667" x2="53846" y2="11333"/>
                        <a14:foregroundMark x1="53846" y1="11333" x2="35577" y2="29667"/>
                        <a14:foregroundMark x1="35577" y1="29667" x2="39423" y2="73333"/>
                        <a14:foregroundMark x1="39423" y1="73333" x2="66346" y2="60333"/>
                        <a14:foregroundMark x1="66346" y1="60333" x2="52885" y2="50667"/>
                        <a14:foregroundMark x1="53365" y1="37333" x2="53365" y2="61667"/>
                        <a14:foregroundMark x1="53365" y1="61667" x2="75962" y2="75333"/>
                        <a14:foregroundMark x1="75962" y1="75333" x2="74519" y2="70000"/>
                        <a14:foregroundMark x1="88462" y1="15000" x2="83654" y2="86000"/>
                        <a14:foregroundMark x1="90385" y1="12667" x2="88462" y2="90000"/>
                        <a14:foregroundMark x1="88462" y1="90000" x2="34135" y2="90667"/>
                        <a14:foregroundMark x1="83173" y1="93333" x2="19231" y2="94333"/>
                        <a14:foregroundMark x1="15385" y1="78667" x2="25962" y2="92000"/>
                        <a14:foregroundMark x1="73077" y1="62333" x2="32212" y2="82000"/>
                        <a14:foregroundMark x1="28846" y1="52000" x2="73558" y2="78667"/>
                        <a14:foregroundMark x1="62981" y1="41667" x2="37019" y2="64000"/>
                        <a14:foregroundMark x1="31250" y1="33000" x2="71635" y2="52333"/>
                        <a14:foregroundMark x1="62981" y1="14667" x2="38942" y2="34667"/>
                        <a14:foregroundMark x1="33173" y1="8333" x2="70673" y2="22333"/>
                        <a14:foregroundMark x1="58654" y1="3667" x2="42308" y2="15667"/>
                        <a14:foregroundMark x1="67308" y1="9667" x2="45192" y2="39333"/>
                        <a14:foregroundMark x1="60577" y1="31000" x2="51923" y2="68333"/>
                        <a14:foregroundMark x1="51923" y1="43000" x2="54808" y2="78333"/>
                        <a14:foregroundMark x1="67788" y1="56000" x2="77404" y2="87667"/>
                        <a14:foregroundMark x1="80769" y1="56000" x2="73077" y2="78667"/>
                        <a14:foregroundMark x1="45192" y1="38667" x2="53365" y2="76333"/>
                        <a14:foregroundMark x1="40865" y1="31333" x2="52404" y2="68333"/>
                        <a14:foregroundMark x1="62981" y1="29000" x2="73077" y2="61000"/>
                        <a14:foregroundMark x1="83654" y1="29000" x2="83654" y2="55000"/>
                        <a14:foregroundMark x1="86058" y1="23000" x2="87981" y2="48667"/>
                        <a14:foregroundMark x1="88942" y1="23667" x2="90385" y2="49333"/>
                        <a14:foregroundMark x1="88942" y1="22000" x2="86538" y2="50667"/>
                        <a14:foregroundMark x1="86058" y1="20333" x2="86058" y2="46333"/>
                        <a14:foregroundMark x1="79327" y1="22000" x2="79808" y2="50333"/>
                        <a14:foregroundMark x1="76442" y1="23000" x2="81250" y2="63333"/>
                        <a14:foregroundMark x1="72115" y1="30000" x2="74519" y2="68000"/>
                        <a14:foregroundMark x1="75962" y1="29000" x2="74519" y2="67000"/>
                        <a14:foregroundMark x1="70673" y1="26667" x2="75962" y2="77000"/>
                        <a14:foregroundMark x1="72115" y1="33000" x2="71635" y2="69333"/>
                        <a14:foregroundMark x1="72115" y1="35667" x2="72115" y2="72333"/>
                        <a14:backgroundMark x1="2404" y1="4000" x2="962" y2="99667"/>
                        <a14:backgroundMark x1="28498" y1="99020" x2="34135" y2="99333"/>
                        <a14:backgroundMark x1="10096" y1="98000" x2="23330" y2="98734"/>
                        <a14:backgroundMark x1="34135" y1="99333" x2="94712" y2="98667"/>
                        <a14:backgroundMark x1="99519" y1="24000" x2="99038" y2="50000"/>
                        <a14:backgroundMark x1="95673" y1="2667" x2="99038" y2="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76" y="4308578"/>
            <a:ext cx="1122419" cy="161887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33350B-CC6A-45A8-B506-822BA7411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811" y="930548"/>
            <a:ext cx="1573753" cy="11688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D94899E-9137-4368-B739-8327A0FC55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300" b="97400" l="10000" r="90000">
                        <a14:foregroundMark x1="40300" y1="4100" x2="51300" y2="9000"/>
                        <a14:foregroundMark x1="51300" y1="9000" x2="59700" y2="9000"/>
                        <a14:foregroundMark x1="59700" y1="9000" x2="49300" y2="4300"/>
                        <a14:foregroundMark x1="49300" y1="4300" x2="51900" y2="7600"/>
                        <a14:foregroundMark x1="61400" y1="90400" x2="54900" y2="94300"/>
                        <a14:foregroundMark x1="54900" y1="94300" x2="44900" y2="93500"/>
                        <a14:foregroundMark x1="44900" y1="93500" x2="37700" y2="89000"/>
                        <a14:foregroundMark x1="37700" y1="89000" x2="37900" y2="88500"/>
                        <a14:foregroundMark x1="34400" y1="87900" x2="38300" y2="87500"/>
                        <a14:foregroundMark x1="64300" y1="87500" x2="63200" y2="84200"/>
                        <a14:foregroundMark x1="34800" y1="96500" x2="35100" y2="96700"/>
                        <a14:foregroundMark x1="63900" y1="68400" x2="62700" y2="68200"/>
                        <a14:foregroundMark x1="64800" y1="68400" x2="61900" y2="68200"/>
                        <a14:backgroundMark x1="37000" y1="4200" x2="36300" y2="4600"/>
                        <a14:backgroundMark x1="62800" y1="4700" x2="63300" y2="5300"/>
                        <a14:backgroundMark x1="63400" y1="95000" x2="63300" y2="95400"/>
                        <a14:backgroundMark x1="36300" y1="95500" x2="36500" y2="95100"/>
                        <a14:backgroundMark x1="65300" y1="96700" x2="64400" y2="97400"/>
                        <a14:backgroundMark x1="64200" y1="97600" x2="63500" y2="98000"/>
                        <a14:backgroundMark x1="65500" y1="96400" x2="65500" y2="96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98" r="32538"/>
          <a:stretch/>
        </p:blipFill>
        <p:spPr bwMode="auto">
          <a:xfrm rot="10800000">
            <a:off x="3194491" y="1582061"/>
            <a:ext cx="1303850" cy="36254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rld,Technology,Globe PNG Clipart - Royalty Free SVG / PNG">
            <a:extLst>
              <a:ext uri="{FF2B5EF4-FFF2-40B4-BE49-F238E27FC236}">
                <a16:creationId xmlns:a16="http://schemas.microsoft.com/office/drawing/2014/main" id="{86F83755-0189-401C-88B4-F9AEA2697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206" y="4367365"/>
            <a:ext cx="1712656" cy="17126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к создать образ iso диска с DVD? | Блог ITишника и просто человека">
            <a:extLst>
              <a:ext uri="{FF2B5EF4-FFF2-40B4-BE49-F238E27FC236}">
                <a16:creationId xmlns:a16="http://schemas.microsoft.com/office/drawing/2014/main" id="{308D4B81-D30D-43FE-861F-3E72BA555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833" y="2343832"/>
            <a:ext cx="1778988" cy="21306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tabase icon PNG, ICO or ICNS | Free vector icons">
            <a:extLst>
              <a:ext uri="{FF2B5EF4-FFF2-40B4-BE49-F238E27FC236}">
                <a16:creationId xmlns:a16="http://schemas.microsoft.com/office/drawing/2014/main" id="{EA04B8FF-B22A-432B-826C-B6CA9EE31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032" y="307593"/>
            <a:ext cx="1763110" cy="1763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rvidor isométrico ilustrado em fundo branco 1983678 Vetor no Vecteezy">
            <a:extLst>
              <a:ext uri="{FF2B5EF4-FFF2-40B4-BE49-F238E27FC236}">
                <a16:creationId xmlns:a16="http://schemas.microsoft.com/office/drawing/2014/main" id="{C6CAD22C-0266-4469-BAF0-F57E43C58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7448" y1="29115" x2="27031" y2="61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1" t="10358" r="19519" b="10845"/>
          <a:stretch/>
        </p:blipFill>
        <p:spPr bwMode="auto">
          <a:xfrm>
            <a:off x="5255122" y="2524094"/>
            <a:ext cx="1397926" cy="177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16D5C0-43CF-4D08-9625-DB161730968E}"/>
              </a:ext>
            </a:extLst>
          </p:cNvPr>
          <p:cNvCxnSpPr>
            <a:stCxn id="8" idx="3"/>
            <a:endCxn id="9" idx="3"/>
          </p:cNvCxnSpPr>
          <p:nvPr/>
        </p:nvCxnSpPr>
        <p:spPr>
          <a:xfrm>
            <a:off x="2226564" y="1514966"/>
            <a:ext cx="967927" cy="18798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396962-4DD4-4287-AFD2-6F0AD52B8F81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>
            <a:off x="2421900" y="3393447"/>
            <a:ext cx="772591" cy="13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4FC09C-D225-4D18-B6D7-DB2DF7C255DD}"/>
              </a:ext>
            </a:extLst>
          </p:cNvPr>
          <p:cNvCxnSpPr>
            <a:cxnSpLocks/>
            <a:stCxn id="7" idx="3"/>
            <a:endCxn id="9" idx="3"/>
          </p:cNvCxnSpPr>
          <p:nvPr/>
        </p:nvCxnSpPr>
        <p:spPr>
          <a:xfrm flipV="1">
            <a:off x="2000895" y="3394787"/>
            <a:ext cx="1193596" cy="17232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D63EE5-F573-41FE-B65D-313EAC7072E8}"/>
              </a:ext>
            </a:extLst>
          </p:cNvPr>
          <p:cNvCxnSpPr>
            <a:cxnSpLocks/>
            <a:stCxn id="9" idx="1"/>
            <a:endCxn id="1040" idx="1"/>
          </p:cNvCxnSpPr>
          <p:nvPr/>
        </p:nvCxnSpPr>
        <p:spPr>
          <a:xfrm>
            <a:off x="4498341" y="3394787"/>
            <a:ext cx="756781" cy="143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472C9C-706F-4B43-8830-D64A5EC33F69}"/>
              </a:ext>
            </a:extLst>
          </p:cNvPr>
          <p:cNvCxnSpPr>
            <a:cxnSpLocks/>
            <a:stCxn id="1040" idx="3"/>
            <a:endCxn id="1030" idx="1"/>
          </p:cNvCxnSpPr>
          <p:nvPr/>
        </p:nvCxnSpPr>
        <p:spPr>
          <a:xfrm>
            <a:off x="6653048" y="3409153"/>
            <a:ext cx="9457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77C4377-7B11-4763-84D6-AF8E6C68F774}"/>
              </a:ext>
            </a:extLst>
          </p:cNvPr>
          <p:cNvCxnSpPr>
            <a:cxnSpLocks/>
          </p:cNvCxnSpPr>
          <p:nvPr/>
        </p:nvCxnSpPr>
        <p:spPr>
          <a:xfrm flipH="1" flipV="1">
            <a:off x="6653048" y="1749804"/>
            <a:ext cx="1040613" cy="86199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99FE1C-6ABA-489B-BAB0-58AE4E058A5B}"/>
              </a:ext>
            </a:extLst>
          </p:cNvPr>
          <p:cNvCxnSpPr>
            <a:cxnSpLocks/>
            <a:stCxn id="1030" idx="2"/>
          </p:cNvCxnSpPr>
          <p:nvPr/>
        </p:nvCxnSpPr>
        <p:spPr>
          <a:xfrm>
            <a:off x="8488327" y="4474474"/>
            <a:ext cx="1749412" cy="8081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8243746" y="3035372"/>
            <a:ext cx="3326065" cy="78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Block Diagram: Sensor Module</a:t>
            </a:r>
            <a:endParaRPr dirty="0"/>
          </a:p>
        </p:txBody>
      </p:sp>
      <p:sp>
        <p:nvSpPr>
          <p:cNvPr id="155" name="Google Shape;155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032E2D-4FA3-42D0-B40A-76233777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2F46CA-5C24-47DE-AC74-711DEC3947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4447" y="322020"/>
            <a:ext cx="7169502" cy="60610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3426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554549" y="527466"/>
            <a:ext cx="3950503" cy="1133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Block Diagram: Weather Server</a:t>
            </a:r>
          </a:p>
        </p:txBody>
      </p:sp>
      <p:sp>
        <p:nvSpPr>
          <p:cNvPr id="155" name="Google Shape;155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032E2D-4FA3-42D0-B40A-76233777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WEATHER STATION DEVELOPMENT - SENSOR MODULE  /  DIOGO RIBEIRO</a:t>
            </a:r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5DF8A-9A8A-47F9-9A7C-7A54F6D6BF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24365" y="203044"/>
            <a:ext cx="6570539" cy="6265666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61BF43-D3A8-4487-A535-6C8D7A5BEA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44" t="-2142" r="15354" b="-1537"/>
          <a:stretch/>
        </p:blipFill>
        <p:spPr>
          <a:xfrm>
            <a:off x="2228193" y="1848621"/>
            <a:ext cx="3096172" cy="3181777"/>
          </a:xfrm>
          <a:prstGeom prst="rect">
            <a:avLst/>
          </a:prstGeom>
          <a:effectLst/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65D426E7-EB1E-435D-BEE8-60816D9916A2}"/>
              </a:ext>
            </a:extLst>
          </p:cNvPr>
          <p:cNvSpPr/>
          <p:nvPr/>
        </p:nvSpPr>
        <p:spPr>
          <a:xfrm>
            <a:off x="3504319" y="5218139"/>
            <a:ext cx="1582688" cy="1131470"/>
          </a:xfrm>
          <a:prstGeom prst="cloud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/>
              <a:t>Station #n</a:t>
            </a:r>
            <a:endParaRPr lang="pt-PT" sz="1600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D47CB319-ED83-42C9-960E-A53622EDCDDF}"/>
              </a:ext>
            </a:extLst>
          </p:cNvPr>
          <p:cNvSpPr/>
          <p:nvPr/>
        </p:nvSpPr>
        <p:spPr>
          <a:xfrm rot="1713981">
            <a:off x="5053015" y="4494071"/>
            <a:ext cx="158497" cy="924655"/>
          </a:xfrm>
          <a:prstGeom prst="upArrow">
            <a:avLst>
              <a:gd name="adj1" fmla="val 50000"/>
              <a:gd name="adj2" fmla="val 8974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2512A2-F37A-4FA1-B38D-4E75C602EF88}"/>
              </a:ext>
            </a:extLst>
          </p:cNvPr>
          <p:cNvCxnSpPr>
            <a:cxnSpLocks/>
          </p:cNvCxnSpPr>
          <p:nvPr/>
        </p:nvCxnSpPr>
        <p:spPr>
          <a:xfrm>
            <a:off x="9543393" y="693682"/>
            <a:ext cx="563916" cy="0"/>
          </a:xfrm>
          <a:prstGeom prst="straightConnector1">
            <a:avLst/>
          </a:prstGeom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1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ustom 1">
      <a:majorFont>
        <a:latin typeface="Fira Sans SemiBold"/>
        <a:ea typeface=""/>
        <a:cs typeface=""/>
      </a:majorFont>
      <a:minorFont>
        <a:latin typeface="Fira Sans"/>
        <a:ea typeface="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6920</TotalTime>
  <Words>2152</Words>
  <Application>Microsoft Office PowerPoint</Application>
  <PresentationFormat>Widescreen</PresentationFormat>
  <Paragraphs>265</Paragraphs>
  <Slides>21</Slides>
  <Notes>21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</vt:lpstr>
      <vt:lpstr>Calibri</vt:lpstr>
      <vt:lpstr>Fira Code</vt:lpstr>
      <vt:lpstr>Fira Sans</vt:lpstr>
      <vt:lpstr>Fira Sans SemiBold</vt:lpstr>
      <vt:lpstr>Twentieth Century</vt:lpstr>
      <vt:lpstr>Celestial</vt:lpstr>
      <vt:lpstr>WEATHER STATION DEVELOPMENT:</vt:lpstr>
      <vt:lpstr>Introduction</vt:lpstr>
      <vt:lpstr>Introduction</vt:lpstr>
      <vt:lpstr>Goals</vt:lpstr>
      <vt:lpstr>Similar and related Works</vt:lpstr>
      <vt:lpstr>Similar and related Works</vt:lpstr>
      <vt:lpstr>Project Architecture</vt:lpstr>
      <vt:lpstr>Block Diagram: Sensor Module</vt:lpstr>
      <vt:lpstr>Block Diagram: Weather Server</vt:lpstr>
      <vt:lpstr>Weather Sensors</vt:lpstr>
      <vt:lpstr>Microcontroller</vt:lpstr>
      <vt:lpstr>MicroPython</vt:lpstr>
      <vt:lpstr>MicroPython</vt:lpstr>
      <vt:lpstr>Mqtt Broker</vt:lpstr>
      <vt:lpstr>What is left to be done… Web Server</vt:lpstr>
      <vt:lpstr>Arima Model Weather Forecast</vt:lpstr>
      <vt:lpstr>PostgreSQL Database</vt:lpstr>
      <vt:lpstr>Project Schedule and Progress</vt:lpstr>
      <vt:lpstr>Questions?</vt:lpstr>
      <vt:lpstr>MicroPython</vt:lpstr>
      <vt:lpstr>Functional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DE ESTAÇÃO METEOROLÓGICA MÓDULO DE SENSORES</dc:title>
  <dc:creator>dfrribeiro</dc:creator>
  <cp:lastModifiedBy>Diogo Ribeiro</cp:lastModifiedBy>
  <cp:revision>388</cp:revision>
  <dcterms:modified xsi:type="dcterms:W3CDTF">2021-07-01T00:43:50Z</dcterms:modified>
</cp:coreProperties>
</file>